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94909" r:id="rId1"/>
    <p:sldMasterId id="2147494545" r:id="rId2"/>
    <p:sldMasterId id="2147494832" r:id="rId3"/>
  </p:sldMasterIdLst>
  <p:notesMasterIdLst>
    <p:notesMasterId r:id="rId55"/>
  </p:notesMasterIdLst>
  <p:sldIdLst>
    <p:sldId id="2147478928" r:id="rId4"/>
    <p:sldId id="2147478875" r:id="rId5"/>
    <p:sldId id="2147478751" r:id="rId6"/>
    <p:sldId id="2147478871" r:id="rId7"/>
    <p:sldId id="2147478849" r:id="rId8"/>
    <p:sldId id="2147478881" r:id="rId9"/>
    <p:sldId id="2147478885" r:id="rId10"/>
    <p:sldId id="2147478762" r:id="rId11"/>
    <p:sldId id="2147478924" r:id="rId12"/>
    <p:sldId id="2147478765" r:id="rId13"/>
    <p:sldId id="2147478827" r:id="rId14"/>
    <p:sldId id="2147478851" r:id="rId15"/>
    <p:sldId id="2147478915" r:id="rId16"/>
    <p:sldId id="2147478877" r:id="rId17"/>
    <p:sldId id="2147478919" r:id="rId18"/>
    <p:sldId id="2147478907" r:id="rId19"/>
    <p:sldId id="2147478774" r:id="rId20"/>
    <p:sldId id="2147478880" r:id="rId21"/>
    <p:sldId id="2147478822" r:id="rId22"/>
    <p:sldId id="2147478823" r:id="rId23"/>
    <p:sldId id="2147478838" r:id="rId24"/>
    <p:sldId id="2147478779" r:id="rId25"/>
    <p:sldId id="2147478828" r:id="rId26"/>
    <p:sldId id="2147478889" r:id="rId27"/>
    <p:sldId id="2147478897" r:id="rId28"/>
    <p:sldId id="2147478783" r:id="rId29"/>
    <p:sldId id="2147478914" r:id="rId30"/>
    <p:sldId id="2147478841" r:id="rId31"/>
    <p:sldId id="2147478829" r:id="rId32"/>
    <p:sldId id="2147478920" r:id="rId33"/>
    <p:sldId id="2147478789" r:id="rId34"/>
    <p:sldId id="2147478790" r:id="rId35"/>
    <p:sldId id="2147478904" r:id="rId36"/>
    <p:sldId id="2147478913" r:id="rId37"/>
    <p:sldId id="2147478834" r:id="rId38"/>
    <p:sldId id="2147478873" r:id="rId39"/>
    <p:sldId id="2147478872" r:id="rId40"/>
    <p:sldId id="2147478830" r:id="rId41"/>
    <p:sldId id="2147478794" r:id="rId42"/>
    <p:sldId id="2147478826" r:id="rId43"/>
    <p:sldId id="2147478835" r:id="rId44"/>
    <p:sldId id="2147478874" r:id="rId45"/>
    <p:sldId id="2147478929" r:id="rId46"/>
    <p:sldId id="2147478922" r:id="rId47"/>
    <p:sldId id="2147478870" r:id="rId48"/>
    <p:sldId id="2147469999" r:id="rId49"/>
    <p:sldId id="2147478906" r:id="rId50"/>
    <p:sldId id="2147478868" r:id="rId51"/>
    <p:sldId id="2147478807" r:id="rId52"/>
    <p:sldId id="2147478808" r:id="rId53"/>
    <p:sldId id="214747889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090186E-D592-3044-BD57-D493203679E3}">
          <p14:sldIdLst>
            <p14:sldId id="2147478928"/>
            <p14:sldId id="2147478875"/>
            <p14:sldId id="2147478751"/>
            <p14:sldId id="2147478871"/>
            <p14:sldId id="2147478849"/>
            <p14:sldId id="2147478881"/>
          </p14:sldIdLst>
        </p14:section>
        <p14:section name=".NET 7 Overview" id="{CB4BA96B-4DBC-B04F-A34A-EDD33F03940A}">
          <p14:sldIdLst>
            <p14:sldId id="2147478885"/>
            <p14:sldId id="2147478762"/>
            <p14:sldId id="2147478924"/>
            <p14:sldId id="2147478765"/>
            <p14:sldId id="2147478827"/>
            <p14:sldId id="2147478851"/>
          </p14:sldIdLst>
        </p14:section>
        <p14:section name="Web" id="{527A10F2-0631-7A41-91A8-C3099BCB1562}">
          <p14:sldIdLst>
            <p14:sldId id="2147478915"/>
            <p14:sldId id="2147478877"/>
            <p14:sldId id="2147478919"/>
            <p14:sldId id="2147478907"/>
            <p14:sldId id="2147478774"/>
            <p14:sldId id="2147478880"/>
            <p14:sldId id="2147478822"/>
            <p14:sldId id="2147478823"/>
            <p14:sldId id="2147478838"/>
            <p14:sldId id="2147478779"/>
            <p14:sldId id="2147478828"/>
            <p14:sldId id="2147478889"/>
            <p14:sldId id="2147478897"/>
            <p14:sldId id="2147478783"/>
            <p14:sldId id="2147478914"/>
            <p14:sldId id="2147478841"/>
            <p14:sldId id="2147478829"/>
            <p14:sldId id="2147478920"/>
            <p14:sldId id="2147478789"/>
          </p14:sldIdLst>
        </p14:section>
        <p14:section name="Cloud" id="{90B8376C-878E-4E40-97E4-B8D31E822192}">
          <p14:sldIdLst>
            <p14:sldId id="2147478790"/>
            <p14:sldId id="2147478904"/>
            <p14:sldId id="2147478913"/>
            <p14:sldId id="2147478834"/>
            <p14:sldId id="2147478873"/>
            <p14:sldId id="2147478872"/>
            <p14:sldId id="2147478830"/>
            <p14:sldId id="2147478794"/>
            <p14:sldId id="2147478826"/>
            <p14:sldId id="2147478835"/>
            <p14:sldId id="2147478874"/>
            <p14:sldId id="2147478929"/>
          </p14:sldIdLst>
        </p14:section>
        <p14:section name="Client" id="{7693A270-EA85-524A-B38C-2793514A6A05}">
          <p14:sldIdLst>
            <p14:sldId id="2147478922"/>
            <p14:sldId id="2147478870"/>
            <p14:sldId id="2147469999"/>
            <p14:sldId id="2147478906"/>
            <p14:sldId id="2147478868"/>
          </p14:sldIdLst>
        </p14:section>
        <p14:section name="Closing" id="{A4E13AD0-C42A-6D46-802E-9767BF9E383C}">
          <p14:sldIdLst>
            <p14:sldId id="2147478807"/>
            <p14:sldId id="2147478808"/>
            <p14:sldId id="2147478891"/>
          </p14:sldIdLst>
        </p14:section>
        <p14:section name="Archive" id="{98E16608-F58B-4466-A25A-4324C3956F6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2479"/>
    <a:srgbClr val="14053A"/>
    <a:srgbClr val="B7AAE8"/>
    <a:srgbClr val="512BD4"/>
    <a:srgbClr val="F4F9FF"/>
    <a:srgbClr val="8B73E2"/>
    <a:srgbClr val="F0F0F0"/>
    <a:srgbClr val="6D369A"/>
    <a:srgbClr val="763BA7"/>
    <a:srgbClr val="7F3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1AC40-5D92-49D7-AC70-A260A310D026}" v="2" dt="2023-09-13T18:14:08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61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thma\Downloads\expor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.sharepoint.com/teams/netfx/CLR/JIT/Documents/ARM64%20performance/.NET7/MonthlyPerfTracke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.sharepoint.com/teams/netfx/CLR/JIT/Documents/ARM64%20performance/.NET7/MonthlyPerfTracke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Sheet3!$B$14:$F$14</c:f>
              <c:numCache>
                <c:formatCode>#,##0</c:formatCode>
                <c:ptCount val="5"/>
                <c:pt idx="0">
                  <c:v>203031</c:v>
                </c:pt>
                <c:pt idx="1">
                  <c:v>330625</c:v>
                </c:pt>
                <c:pt idx="2">
                  <c:v>425757</c:v>
                </c:pt>
                <c:pt idx="3">
                  <c:v>501656</c:v>
                </c:pt>
                <c:pt idx="4">
                  <c:v>692853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Sheet3!$A$14</c15:sqref>
                        </c15:formulaRef>
                      </c:ext>
                    </c:extLst>
                    <c:strCache>
                      <c:ptCount val="1"/>
                      <c:pt idx="0">
                        <c:v>.NET 5.0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Sheet3!$B$13:$F$13</c15:sqref>
                        </c15:formulaRef>
                      </c:ext>
                    </c:extLst>
                    <c:strCache>
                      <c:ptCount val="5"/>
                      <c:pt idx="0">
                        <c:v>Nov</c:v>
                      </c:pt>
                      <c:pt idx="1">
                        <c:v>Dec</c:v>
                      </c:pt>
                      <c:pt idx="2">
                        <c:v>Jan</c:v>
                      </c:pt>
                      <c:pt idx="3">
                        <c:v>Feb</c:v>
                      </c:pt>
                      <c:pt idx="4">
                        <c:v>Mar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3951-4295-B40F-4D08D2270125}"/>
            </c:ext>
          </c:extLst>
        </c:ser>
        <c:ser>
          <c:idx val="1"/>
          <c:order val="1"/>
          <c:spPr>
            <a:ln w="28575" cap="rnd">
              <a:solidFill>
                <a:srgbClr val="8B73E2"/>
              </a:solidFill>
              <a:round/>
            </a:ln>
            <a:effectLst/>
          </c:spPr>
          <c:marker>
            <c:symbol val="none"/>
          </c:marker>
          <c:val>
            <c:numRef>
              <c:f>Sheet3!$B$15:$F$15</c:f>
              <c:numCache>
                <c:formatCode>#,##0</c:formatCode>
                <c:ptCount val="5"/>
                <c:pt idx="0">
                  <c:v>457883</c:v>
                </c:pt>
                <c:pt idx="1">
                  <c:v>656599</c:v>
                </c:pt>
                <c:pt idx="2">
                  <c:v>833866</c:v>
                </c:pt>
                <c:pt idx="3">
                  <c:v>976992</c:v>
                </c:pt>
                <c:pt idx="4">
                  <c:v>1243430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Sheet3!$A$15</c15:sqref>
                        </c15:formulaRef>
                      </c:ext>
                    </c:extLst>
                    <c:strCache>
                      <c:ptCount val="1"/>
                      <c:pt idx="0">
                        <c:v>.NET 6.0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Sheet3!$B$13:$F$13</c15:sqref>
                        </c15:formulaRef>
                      </c:ext>
                    </c:extLst>
                    <c:strCache>
                      <c:ptCount val="5"/>
                      <c:pt idx="0">
                        <c:v>Nov</c:v>
                      </c:pt>
                      <c:pt idx="1">
                        <c:v>Dec</c:v>
                      </c:pt>
                      <c:pt idx="2">
                        <c:v>Jan</c:v>
                      </c:pt>
                      <c:pt idx="3">
                        <c:v>Feb</c:v>
                      </c:pt>
                      <c:pt idx="4">
                        <c:v>Mar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3951-4295-B40F-4D08D22701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2004143"/>
        <c:axId val="142015791"/>
      </c:lineChart>
      <c:dateAx>
        <c:axId val="142004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2015791"/>
        <c:crosses val="autoZero"/>
        <c:auto val="0"/>
        <c:lblOffset val="100"/>
        <c:baseTimeUnit val="days"/>
      </c:dateAx>
      <c:valAx>
        <c:axId val="142015791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142004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rgbClr val="5733D6"/>
                </a:gs>
                <a:gs pos="100000">
                  <a:srgbClr val="9780E5"/>
                </a:gs>
              </a:gsLst>
              <a:lin ang="5400000" scaled="1"/>
            </a:gradFill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5733D6"/>
                  </a:gs>
                  <a:gs pos="100000">
                    <a:srgbClr val="9780E5"/>
                  </a:gs>
                </a:gsLst>
                <a:lin ang="5400000" scaled="1"/>
              </a:gradFill>
              <a:ln w="25400" cap="flat" cmpd="sng" algn="ctr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B6-47CD-B32E-82F3277B111E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5733D6"/>
                  </a:gs>
                  <a:gs pos="100000">
                    <a:srgbClr val="9780E5"/>
                  </a:gs>
                </a:gsLst>
                <a:lin ang="5400000" scaled="1"/>
              </a:gradFill>
              <a:ln w="25400" cap="flat" cmpd="sng" algn="ctr">
                <a:noFill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B6-47CD-B32E-82F3277B111E}"/>
              </c:ext>
            </c:extLst>
          </c:dPt>
          <c:dLbls>
            <c:dLbl>
              <c:idx val="0"/>
              <c:layout>
                <c:manualLayout>
                  <c:x val="1.5730378788836097E-7"/>
                  <c:y val="1.929649225283871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defRPr>
                    </a:pPr>
                    <a:r>
                      <a:rPr lang="en-US" sz="1400"/>
                      <a:t>999.9K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499872741235579"/>
                      <c:h val="9.526864366434484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8BB6-47CD-B32E-82F3277B111E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defRPr>
                    </a:pPr>
                    <a:r>
                      <a:rPr lang="en-US" sz="1400" b="0"/>
                      <a:t>1.16M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75042778765116"/>
                      <c:h val="6.888744078629720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8BB6-47CD-B32E-82F3277B11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Sheet1!$B$16:$C$16</c:f>
              <c:numCache>
                <c:formatCode>General</c:formatCode>
                <c:ptCount val="2"/>
                <c:pt idx="0">
                  <c:v>999309</c:v>
                </c:pt>
                <c:pt idx="1">
                  <c:v>1162097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Sheet1!$A$16</c15:sqref>
                        </c15:formulaRef>
                      </c:ext>
                    </c:extLst>
                    <c:strCache>
                      <c:ptCount val="1"/>
                      <c:pt idx="0">
                        <c:v>JSON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Sheet1!$B$15:$C$15</c15:sqref>
                        </c15:formulaRef>
                      </c:ext>
                    </c:extLst>
                    <c:strCache>
                      <c:ptCount val="2"/>
                      <c:pt idx="0">
                        <c:v>.NET 6</c:v>
                      </c:pt>
                      <c:pt idx="1">
                        <c:v>.NET 7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8BB6-47CD-B32E-82F3277B11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1680609359"/>
        <c:axId val="1979260191"/>
      </c:barChart>
      <c:catAx>
        <c:axId val="1680609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pPr>
            <a:endParaRPr lang="en-US"/>
          </a:p>
        </c:txPr>
        <c:crossAx val="1979260191"/>
        <c:crosses val="autoZero"/>
        <c:auto val="1"/>
        <c:lblAlgn val="ctr"/>
        <c:lblOffset val="100"/>
        <c:noMultiLvlLbl val="0"/>
      </c:catAx>
      <c:valAx>
        <c:axId val="1979260191"/>
        <c:scaling>
          <c:orientation val="minMax"/>
          <c:min val="500000"/>
        </c:scaling>
        <c:delete val="1"/>
        <c:axPos val="l"/>
        <c:numFmt formatCode="General" sourceLinked="1"/>
        <c:majorTickMark val="none"/>
        <c:minorTickMark val="none"/>
        <c:tickLblPos val="nextTo"/>
        <c:crossAx val="16806093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rgbClr val="5733D6"/>
                </a:gs>
                <a:gs pos="100000">
                  <a:srgbClr val="9780E5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5733D6"/>
                  </a:gs>
                  <a:gs pos="100000">
                    <a:srgbClr val="9780E5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D5-4A56-B743-441F0DE057E9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5733D6"/>
                  </a:gs>
                  <a:gs pos="100000">
                    <a:srgbClr val="9780E5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D5-4A56-B743-441F0DE057E9}"/>
              </c:ext>
            </c:extLst>
          </c:dPt>
          <c:dLbls>
            <c:dLbl>
              <c:idx val="0"/>
              <c:layout>
                <c:manualLayout>
                  <c:x val="-2.925521890074031E-17"/>
                  <c:y val="1.89914150669189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0">
                        <a:solidFill>
                          <a:srgbClr val="FFFFF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1.7ms</a:t>
                    </a:r>
                    <a:endParaRPr lang="en-US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095891715655588"/>
                      <c:h val="8.9463331394561196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D5D5-4A56-B743-441F0DE057E9}"/>
                </c:ext>
              </c:extLst>
            </c:dLbl>
            <c:dLbl>
              <c:idx val="1"/>
              <c:layout>
                <c:manualLayout>
                  <c:x val="-3.1915152937664177E-3"/>
                  <c:y val="1.7619152357141152E-2"/>
                </c:manualLayout>
              </c:layout>
              <c:tx>
                <c:rich>
                  <a:bodyPr/>
                  <a:lstStyle/>
                  <a:p>
                    <a:r>
                      <a:rPr lang="en-US" sz="1800" b="0">
                        <a:solidFill>
                          <a:srgbClr val="FFFFF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.43ms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5D5-4A56-B743-441F0DE057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Sheet1!$B$2:$B$3</c:f>
              <c:numCache>
                <c:formatCode>General</c:formatCode>
                <c:ptCount val="2"/>
                <c:pt idx="0">
                  <c:v>1679</c:v>
                </c:pt>
                <c:pt idx="1">
                  <c:v>436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Insert 4 rows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.NET 6</c:v>
                      </c:pt>
                      <c:pt idx="1">
                        <c:v>.NET 7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D5D5-4A56-B743-441F0DE057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2890832"/>
        <c:axId val="1032891664"/>
      </c:barChart>
      <c:catAx>
        <c:axId val="103289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FFFF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pPr>
            <a:endParaRPr lang="en-US"/>
          </a:p>
        </c:txPr>
        <c:crossAx val="1032891664"/>
        <c:crosses val="autoZero"/>
        <c:auto val="1"/>
        <c:lblAlgn val="ctr"/>
        <c:lblOffset val="100"/>
        <c:noMultiLvlLbl val="0"/>
      </c:catAx>
      <c:valAx>
        <c:axId val="1032891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328908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5733D6"/>
                  </a:gs>
                  <a:gs pos="100000">
                    <a:srgbClr val="9780E5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77-45FE-9531-05832958B58B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5733D6"/>
                  </a:gs>
                  <a:gs pos="100000">
                    <a:srgbClr val="9780E5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77-45FE-9531-05832958B58B}"/>
              </c:ext>
            </c:extLst>
          </c:dPt>
          <c:dLbls>
            <c:dLbl>
              <c:idx val="0"/>
              <c:layout>
                <c:manualLayout>
                  <c:x val="0"/>
                  <c:y val="7.5477955236817945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0" i="0" u="none" strike="noStrike" kern="1200" baseline="0">
                        <a:solidFill>
                          <a:srgbClr val="8B73E2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defRPr>
                    </a:pPr>
                    <a:fld id="{E8B75C79-A396-4F22-BB7A-9D6E9969AF14}" type="VALUE">
                      <a:rPr lang="en-US" sz="1800" b="0">
                        <a:solidFill>
                          <a:schemeClr val="bg1"/>
                        </a:solidFill>
                        <a:latin typeface="+mn-lt"/>
                      </a:rPr>
                      <a:pPr>
                        <a:defRPr sz="2400">
                          <a:solidFill>
                            <a:srgbClr val="8B73E2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solidFill>
                  <a:srgbClr val="240C54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rgbClr val="8B73E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577-45FE-9531-05832958B58B}"/>
                </c:ext>
              </c:extLst>
            </c:dLbl>
            <c:dLbl>
              <c:idx val="1"/>
              <c:layout>
                <c:manualLayout>
                  <c:x val="-1.3924211762130029E-16"/>
                  <c:y val="1.132169328552270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8F5FB97-E8F3-4529-819D-68377B82EEA4}" type="VALUE">
                      <a:rPr lang="en-US" sz="1800" b="0">
                        <a:solidFill>
                          <a:schemeClr val="bg1"/>
                        </a:solidFill>
                        <a:latin typeface="+mn-lt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pPr>
                        <a:defRPr b="1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577-45FE-9531-05832958B58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Sheet1!$B$2:$B$3</c:f>
              <c:numCache>
                <c:formatCode>General</c:formatCode>
                <c:ptCount val="2"/>
                <c:pt idx="0">
                  <c:v>213</c:v>
                </c:pt>
                <c:pt idx="1">
                  <c:v>104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ASP.NET Core on Ubuntu (Size in MB)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Ubuntu</c:v>
                      </c:pt>
                      <c:pt idx="1">
                        <c:v>Chiseled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0577-45FE-9531-05832958B58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1935536"/>
        <c:axId val="1381928880"/>
      </c:barChart>
      <c:catAx>
        <c:axId val="138193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pPr>
            <a:endParaRPr lang="en-US"/>
          </a:p>
        </c:txPr>
        <c:crossAx val="1381928880"/>
        <c:crosses val="autoZero"/>
        <c:auto val="1"/>
        <c:lblAlgn val="ctr"/>
        <c:lblOffset val="100"/>
        <c:noMultiLvlLbl val="0"/>
      </c:catAx>
      <c:valAx>
        <c:axId val="1381928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8193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Request</a:t>
            </a:r>
            <a:r>
              <a:rPr lang="en-US" baseline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 Per Second (Higher is better)</a:t>
            </a:r>
            <a:endParaRPr lang="en-US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396727518667425E-2"/>
          <c:y val="0.19158572885334632"/>
          <c:w val="0.92938228227251041"/>
          <c:h val="0.5443933262945071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76000"/>
                </a:schemeClr>
              </a:solidFill>
              <a:ln w="9525">
                <a:solidFill>
                  <a:schemeClr val="accent2">
                    <a:shade val="76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b="1"/>
                      <a:t>0.95M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86AE-433A-9A43-7B3082915A1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6AE-433A-9A43-7B3082915A1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6AE-433A-9A43-7B3082915A1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AE-433A-9A43-7B3082915A1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AE-433A-9A43-7B3082915A1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AE-433A-9A43-7B3082915A1A}"/>
                </c:ext>
              </c:extLst>
            </c:dLbl>
            <c:dLbl>
              <c:idx val="6"/>
              <c:layout>
                <c:manualLayout>
                  <c:x val="-1.1993798212767599E-2"/>
                  <c:y val="-5.4236789268690598E-2"/>
                </c:manualLayout>
              </c:layout>
              <c:tx>
                <c:rich>
                  <a:bodyPr/>
                  <a:lstStyle/>
                  <a:p>
                    <a:r>
                      <a:rPr lang="en-US" b="1"/>
                      <a:t>0.99M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6AE-433A-9A43-7B3082915A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D601AA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'TE 08-02-2022'!$B$11:$H$11</c:f>
              <c:numCache>
                <c:formatCode>#,##0</c:formatCode>
                <c:ptCount val="7"/>
                <c:pt idx="0">
                  <c:v>954063.66666666663</c:v>
                </c:pt>
                <c:pt idx="1">
                  <c:v>948521</c:v>
                </c:pt>
                <c:pt idx="2">
                  <c:v>981517.33333333337</c:v>
                </c:pt>
                <c:pt idx="3">
                  <c:v>971168.33333333337</c:v>
                </c:pt>
                <c:pt idx="4">
                  <c:v>983374.66666666663</c:v>
                </c:pt>
                <c:pt idx="5">
                  <c:v>982464.66666666663</c:v>
                </c:pt>
                <c:pt idx="6">
                  <c:v>989350.33333333337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'TE 08-02-2022'!$A$11</c15:sqref>
                        </c15:formulaRef>
                      </c:ext>
                    </c:extLst>
                    <c:strCache>
                      <c:ptCount val="1"/>
                      <c:pt idx="0">
                        <c:v>x64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'TE 08-02-2022'!$B$10:$H$10</c15:sqref>
                        </c15:formulaRef>
                      </c:ext>
                    </c:extLst>
                    <c:strCache>
                      <c:ptCount val="7"/>
                      <c:pt idx="0">
                        <c:v>net6.0</c:v>
                      </c:pt>
                      <c:pt idx="1">
                        <c:v>preview2</c:v>
                      </c:pt>
                      <c:pt idx="2">
                        <c:v>preview3</c:v>
                      </c:pt>
                      <c:pt idx="3">
                        <c:v>preview4</c:v>
                      </c:pt>
                      <c:pt idx="4">
                        <c:v>preview5</c:v>
                      </c:pt>
                      <c:pt idx="5">
                        <c:v>preview6</c:v>
                      </c:pt>
                      <c:pt idx="6">
                        <c:v>rc1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7-86AE-433A-9A43-7B3082915A1A}"/>
            </c:ext>
          </c:extLst>
        </c:ser>
        <c:ser>
          <c:idx val="1"/>
          <c:order val="1"/>
          <c:spPr>
            <a:ln w="28575" cap="rnd">
              <a:solidFill>
                <a:srgbClr val="8B73E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8B73E2"/>
              </a:solidFill>
              <a:ln w="9525">
                <a:solidFill>
                  <a:srgbClr val="8B73E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b="1"/>
                      <a:t>0.84M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6AE-433A-9A43-7B3082915A1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6AE-433A-9A43-7B3082915A1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6AE-433A-9A43-7B3082915A1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6AE-433A-9A43-7B3082915A1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6AE-433A-9A43-7B3082915A1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6AE-433A-9A43-7B3082915A1A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b="1"/>
                      <a:t>1.04M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86AE-433A-9A43-7B3082915A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B73E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'TE 08-02-2022'!$B$12:$H$12</c:f>
              <c:numCache>
                <c:formatCode>#,##0</c:formatCode>
                <c:ptCount val="7"/>
                <c:pt idx="0">
                  <c:v>846012</c:v>
                </c:pt>
                <c:pt idx="1">
                  <c:v>853805.66666666663</c:v>
                </c:pt>
                <c:pt idx="2">
                  <c:v>940062.33333333337</c:v>
                </c:pt>
                <c:pt idx="3">
                  <c:v>962405.66666666663</c:v>
                </c:pt>
                <c:pt idx="4">
                  <c:v>957163</c:v>
                </c:pt>
                <c:pt idx="5">
                  <c:v>989958</c:v>
                </c:pt>
                <c:pt idx="6">
                  <c:v>1042659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'TE 08-02-2022'!$A$12</c15:sqref>
                        </c15:formulaRef>
                      </c:ext>
                    </c:extLst>
                    <c:strCache>
                      <c:ptCount val="1"/>
                      <c:pt idx="0">
                        <c:v>Arm64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'TE 08-02-2022'!$B$10:$H$10</c15:sqref>
                        </c15:formulaRef>
                      </c:ext>
                    </c:extLst>
                    <c:strCache>
                      <c:ptCount val="7"/>
                      <c:pt idx="0">
                        <c:v>net6.0</c:v>
                      </c:pt>
                      <c:pt idx="1">
                        <c:v>preview2</c:v>
                      </c:pt>
                      <c:pt idx="2">
                        <c:v>preview3</c:v>
                      </c:pt>
                      <c:pt idx="3">
                        <c:v>preview4</c:v>
                      </c:pt>
                      <c:pt idx="4">
                        <c:v>preview5</c:v>
                      </c:pt>
                      <c:pt idx="5">
                        <c:v>preview6</c:v>
                      </c:pt>
                      <c:pt idx="6">
                        <c:v>rc1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F-86AE-433A-9A43-7B3082915A1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25105343"/>
        <c:axId val="1025102015"/>
      </c:lineChart>
      <c:catAx>
        <c:axId val="1025105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025102015"/>
        <c:crosses val="autoZero"/>
        <c:auto val="1"/>
        <c:lblAlgn val="ctr"/>
        <c:lblOffset val="100"/>
        <c:noMultiLvlLbl val="0"/>
      </c:catAx>
      <c:valAx>
        <c:axId val="1025102015"/>
        <c:scaling>
          <c:orientation val="minMax"/>
          <c:max val="1050000"/>
          <c:min val="800000"/>
        </c:scaling>
        <c:delete val="1"/>
        <c:axPos val="l"/>
        <c:numFmt formatCode="#,##0" sourceLinked="1"/>
        <c:majorTickMark val="none"/>
        <c:minorTickMark val="none"/>
        <c:tickLblPos val="nextTo"/>
        <c:crossAx val="1025105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pPr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Latency in milliseconds (Lower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077712517115413E-2"/>
          <c:y val="0.19667846399009378"/>
          <c:w val="0.92670129727406236"/>
          <c:h val="0.5443931435977265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76000"/>
                </a:schemeClr>
              </a:solidFill>
              <a:ln w="9525">
                <a:solidFill>
                  <a:schemeClr val="accent2">
                    <a:shade val="76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0947799026084807E-2"/>
                  <c:y val="-4.40514943944668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0E1-440B-8338-9F92BE18FD7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E1-440B-8338-9F92BE18FD7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0E1-440B-8338-9F92BE18FD73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0E1-440B-8338-9F92BE18FD73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0E1-440B-8338-9F92BE18FD73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0E1-440B-8338-9F92BE18FD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D601AA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'TE 08-02-2022'!$B$17:$H$17</c:f>
              <c:numCache>
                <c:formatCode>#,##0.00</c:formatCode>
                <c:ptCount val="7"/>
                <c:pt idx="0">
                  <c:v>0.53666666666666663</c:v>
                </c:pt>
                <c:pt idx="1">
                  <c:v>0.49</c:v>
                </c:pt>
                <c:pt idx="2">
                  <c:v>0.45999999999999996</c:v>
                </c:pt>
                <c:pt idx="3">
                  <c:v>0.45999999999999996</c:v>
                </c:pt>
                <c:pt idx="4" formatCode="0.00">
                  <c:v>0.48333333333333334</c:v>
                </c:pt>
                <c:pt idx="5">
                  <c:v>0.45</c:v>
                </c:pt>
                <c:pt idx="6" formatCode="0.00">
                  <c:v>0.44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'TE 08-02-2022'!$A$17</c15:sqref>
                        </c15:formulaRef>
                      </c:ext>
                    </c:extLst>
                    <c:strCache>
                      <c:ptCount val="1"/>
                      <c:pt idx="0">
                        <c:v>x64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'TE 08-02-2022'!$B$16:$H$16</c15:sqref>
                        </c15:formulaRef>
                      </c:ext>
                    </c:extLst>
                    <c:strCache>
                      <c:ptCount val="7"/>
                      <c:pt idx="0">
                        <c:v>net6.0</c:v>
                      </c:pt>
                      <c:pt idx="1">
                        <c:v>preview2</c:v>
                      </c:pt>
                      <c:pt idx="2">
                        <c:v>preview3</c:v>
                      </c:pt>
                      <c:pt idx="3">
                        <c:v>preview4</c:v>
                      </c:pt>
                      <c:pt idx="4">
                        <c:v>preview5</c:v>
                      </c:pt>
                      <c:pt idx="5">
                        <c:v>preview6</c:v>
                      </c:pt>
                      <c:pt idx="6">
                        <c:v>rc1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E0E1-440B-8338-9F92BE18FD73}"/>
            </c:ext>
          </c:extLst>
        </c:ser>
        <c:ser>
          <c:idx val="1"/>
          <c:order val="1"/>
          <c:spPr>
            <a:ln w="28575" cap="rnd">
              <a:solidFill>
                <a:srgbClr val="8B73E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8B73E2"/>
              </a:solidFill>
              <a:ln w="9525">
                <a:solidFill>
                  <a:srgbClr val="8B73E2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0AF2CFE7-E1DD-4BC7-A464-56817D001F1E}" type="VALUE">
                      <a:rPr lang="en-US" b="1"/>
                      <a:pPr/>
                      <a:t>[VALUE]</a:t>
                    </a:fld>
                    <a:endParaRPr lang="en-US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0E1-440B-8338-9F92BE18FD7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0E1-440B-8338-9F92BE18FD7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0E1-440B-8338-9F92BE18FD73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0E1-440B-8338-9F92BE18FD73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0E1-440B-8338-9F92BE18FD73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0E1-440B-8338-9F92BE18FD73}"/>
                </c:ext>
              </c:extLst>
            </c:dLbl>
            <c:dLbl>
              <c:idx val="6"/>
              <c:layout>
                <c:manualLayout>
                  <c:x val="-3.0883450709645564E-2"/>
                  <c:y val="5.27090135240152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8B73E2"/>
                      </a:soli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0E1-440B-8338-9F92BE18FD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B73E2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'TE 08-02-2022'!$B$18:$H$18</c:f>
              <c:numCache>
                <c:formatCode>#,##0.00</c:formatCode>
                <c:ptCount val="7"/>
                <c:pt idx="0">
                  <c:v>0.61</c:v>
                </c:pt>
                <c:pt idx="1">
                  <c:v>0.6133333333333334</c:v>
                </c:pt>
                <c:pt idx="2">
                  <c:v>0.51333333333333331</c:v>
                </c:pt>
                <c:pt idx="3">
                  <c:v>0.49</c:v>
                </c:pt>
                <c:pt idx="4" formatCode="0.00">
                  <c:v>0.4366666666666667</c:v>
                </c:pt>
                <c:pt idx="5">
                  <c:v>0.41299999999999998</c:v>
                </c:pt>
                <c:pt idx="6" formatCode="0.00">
                  <c:v>0.3666666666666667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'TE 08-02-2022'!$A$18</c15:sqref>
                        </c15:formulaRef>
                      </c:ext>
                    </c:extLst>
                    <c:strCache>
                      <c:ptCount val="1"/>
                      <c:pt idx="0">
                        <c:v>Arm64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'TE 08-02-2022'!$B$16:$H$16</c15:sqref>
                        </c15:formulaRef>
                      </c:ext>
                    </c:extLst>
                    <c:strCache>
                      <c:ptCount val="7"/>
                      <c:pt idx="0">
                        <c:v>net6.0</c:v>
                      </c:pt>
                      <c:pt idx="1">
                        <c:v>preview2</c:v>
                      </c:pt>
                      <c:pt idx="2">
                        <c:v>preview3</c:v>
                      </c:pt>
                      <c:pt idx="3">
                        <c:v>preview4</c:v>
                      </c:pt>
                      <c:pt idx="4">
                        <c:v>preview5</c:v>
                      </c:pt>
                      <c:pt idx="5">
                        <c:v>preview6</c:v>
                      </c:pt>
                      <c:pt idx="6">
                        <c:v>rc1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E-E0E1-440B-8338-9F92BE18FD7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63271855"/>
        <c:axId val="1063268943"/>
      </c:lineChart>
      <c:catAx>
        <c:axId val="106327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063268943"/>
        <c:crosses val="autoZero"/>
        <c:auto val="1"/>
        <c:lblAlgn val="ctr"/>
        <c:lblOffset val="100"/>
        <c:noMultiLvlLbl val="0"/>
      </c:catAx>
      <c:valAx>
        <c:axId val="1063268943"/>
        <c:scaling>
          <c:orientation val="minMax"/>
          <c:min val="0.25"/>
        </c:scaling>
        <c:delete val="1"/>
        <c:axPos val="l"/>
        <c:numFmt formatCode="#,##0.00" sourceLinked="1"/>
        <c:majorTickMark val="none"/>
        <c:minorTickMark val="none"/>
        <c:tickLblPos val="nextTo"/>
        <c:crossAx val="1063271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E8F9-9A3F-4BB6-AEE3-C1AFA96ED28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305DC-CC3D-479A-8171-D767E308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1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9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FDE02-5D61-4CE0-BDBF-F1B1C3A66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0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983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0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FDE02-5D61-4CE0-BDBF-F1B1C3A665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2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43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29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FDE02-5D61-4CE0-BDBF-F1B1C3A665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16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9A59F-17D6-4CE8-908E-C24385A219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2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5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75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8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479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434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FDE02-5D61-4CE0-BDBF-F1B1C3A665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09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0D7A-0E32-4D97-9B0C-4BFF3020B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591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1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0D7A-0E32-4D97-9B0C-4BFF3020B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578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1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39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121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8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29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FDE02-5D61-4CE0-BDBF-F1B1C3A665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71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625725" algn="l"/>
              </a:tabLs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34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4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FDE02-5D61-4CE0-BDBF-F1B1C3A665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75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79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98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FDE02-5D61-4CE0-BDBF-F1B1C3A665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08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FDE02-5D61-4CE0-BDBF-F1B1C3A665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93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9A59F-17D6-4CE8-908E-C24385A219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8550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8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666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FDE02-5D61-4CE0-BDBF-F1B1C3A665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47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FDE02-5D61-4CE0-BDBF-F1B1C3A66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072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91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79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41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FDE02-5D61-4CE0-BDBF-F1B1C3A665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597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707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188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5:19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050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7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020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7569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1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7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93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75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FDE02-5D61-4CE0-BDBF-F1B1C3A66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44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4C2A4914-40F7-A9B4-6386-C5DBCC79F24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13077" y="2965449"/>
            <a:ext cx="5165846" cy="738536"/>
          </a:xfrm>
        </p:spPr>
        <p:txBody>
          <a:bodyPr/>
          <a:lstStyle>
            <a:lvl1pPr marL="0" marR="0" indent="0" algn="ct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4799" kern="1200" spc="-150" baseline="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z="4799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7934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08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2063DA80-23B8-E156-8660-1111AE55E8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2883" y="2859125"/>
            <a:ext cx="6553934" cy="984757"/>
          </a:xfrm>
        </p:spPr>
        <p:txBody>
          <a:bodyPr/>
          <a:lstStyle>
            <a:lvl1pPr>
              <a:defRPr sz="6399" spc="-15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err="1"/>
              <a:t>.Net</a:t>
            </a:r>
            <a:r>
              <a:rPr lang="en-US"/>
              <a:t> Conf 2022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347E100-C45D-17B1-B2A4-A33A0D925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7933" y="3987948"/>
            <a:ext cx="6473776" cy="369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Focus on MAUI</a:t>
            </a:r>
          </a:p>
        </p:txBody>
      </p:sp>
    </p:spTree>
    <p:extLst>
      <p:ext uri="{BB962C8B-B14F-4D97-AF65-F5344CB8AC3E}">
        <p14:creationId xmlns:p14="http://schemas.microsoft.com/office/powerpoint/2010/main" val="257362684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83EE-F356-41AB-9D62-C6EFFA87F446}" type="datetime1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 with ovw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C79A8A-516C-464E-A22D-AEBEC6AAF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4386" y="1935673"/>
            <a:ext cx="1783623" cy="415499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699" b="0" i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F104F38-45F5-A44C-AFEC-A2CDE9896C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4386" y="3370209"/>
            <a:ext cx="1783623" cy="415499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699" b="0" i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02BC8-C8DF-B342-BFF6-006CACA4DF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4386" y="4804743"/>
            <a:ext cx="1783623" cy="415499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699" b="0" i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5EA5974-5178-6848-A49A-90B225866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3927" y="2000111"/>
            <a:ext cx="3390048" cy="110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228465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456932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661600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55161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499BEAA-1598-C24E-8F13-21FBC20F2A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3927" y="3434646"/>
            <a:ext cx="3390048" cy="110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228465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456932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661600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55161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447743D-9D59-2944-8CE6-C8A12788C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3927" y="4869182"/>
            <a:ext cx="3390048" cy="1107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228465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456932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661600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55161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.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332570A-5A9D-2E4F-AF51-C3D86A54026E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14799" y="1986682"/>
            <a:ext cx="4547628" cy="9233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F090880-6F08-64FC-2258-90BF4CDE42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7933" y="949506"/>
            <a:ext cx="4165852" cy="369332"/>
          </a:xfrm>
        </p:spPr>
        <p:txBody>
          <a:bodyPr/>
          <a:lstStyle>
            <a:lvl1pPr>
              <a:defRPr sz="2400">
                <a:latin typeface="Open Sans 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D33E7AC-8C73-78A7-74AE-76FB3559C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78" y="542287"/>
            <a:ext cx="10515818" cy="41859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246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08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A5BD77B-3D29-7EDB-963B-F086D1A974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798" y="1748188"/>
            <a:ext cx="5168161" cy="21544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228465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456932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661600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55161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93ECD36-DAC7-BECB-CC83-CBCB27E8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78" y="542287"/>
            <a:ext cx="10515818" cy="41859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36B7B2C-1ECE-38AD-5BEB-796C2BD062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077" y="6069492"/>
            <a:ext cx="5212080" cy="184666"/>
          </a:xfrm>
        </p:spPr>
        <p:txBody>
          <a:bodyPr anchor="b" anchorCtr="0"/>
          <a:lstStyle>
            <a:lvl1pPr>
              <a:defRPr sz="1200">
                <a:solidFill>
                  <a:srgbClr val="D2D2D2"/>
                </a:solidFill>
                <a:latin typeface="Open Sans (body)"/>
              </a:defRPr>
            </a:lvl1pPr>
          </a:lstStyle>
          <a:p>
            <a:pPr lvl="0"/>
            <a:r>
              <a:rPr lang="en-US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2260322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A5BD77B-3D29-7EDB-963B-F086D1A974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799" y="1988819"/>
            <a:ext cx="5894336" cy="3385542"/>
          </a:xfrm>
          <a:prstGeom prst="rect">
            <a:avLst/>
          </a:prstGeom>
        </p:spPr>
        <p:txBody>
          <a:bodyPr/>
          <a:lstStyle>
            <a:lvl1pPr marL="171416" indent="-171416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228465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456932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661600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55161" indent="0">
              <a:buNone/>
              <a:defRPr sz="12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04E7C75-93F3-C740-431A-6D6FF7F901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7933" y="949506"/>
            <a:ext cx="4165852" cy="369332"/>
          </a:xfrm>
        </p:spPr>
        <p:txBody>
          <a:bodyPr/>
          <a:lstStyle>
            <a:lvl1pPr>
              <a:defRPr sz="2400"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93ECD36-DAC7-BECB-CC83-CBCB27E8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78" y="542287"/>
            <a:ext cx="10515818" cy="41859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802806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8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560">
          <p15:clr>
            <a:srgbClr val="FBAE40"/>
          </p15:clr>
        </p15:guide>
        <p15:guide id="2" pos="98205">
          <p15:clr>
            <a:srgbClr val="5ACBF0"/>
          </p15:clr>
        </p15:guide>
        <p15:guide id="3" orient="horz" pos="3056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D8BA45F-7CA3-CEF0-B4D6-CA43F3D8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78" y="542287"/>
            <a:ext cx="10515818" cy="41859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5753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7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D8BA45F-7CA3-CEF0-B4D6-CA43F3D8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78" y="542287"/>
            <a:ext cx="10515818" cy="41859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FBC314-3329-E88D-0A1E-042BCE70DA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078" y="6038714"/>
            <a:ext cx="1160901" cy="24622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Open Sans (body)"/>
              </a:defRPr>
            </a:lvl1pPr>
          </a:lstStyle>
          <a:p>
            <a:pPr lvl="0"/>
            <a:r>
              <a:rPr lang="en-US"/>
              <a:t>Learn more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0A923FE-A37B-0BC7-4DA7-6C67B7F794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26983" y="6038714"/>
            <a:ext cx="8976044" cy="24622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Open Sans (body)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C248CBE-99C7-22F7-1F30-FF30E8FE0F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08409" y="6038714"/>
            <a:ext cx="131960" cy="246221"/>
          </a:xfrm>
        </p:spPr>
        <p:txBody>
          <a:bodyPr/>
          <a:lstStyle>
            <a:lvl1pPr algn="ctr">
              <a:defRPr sz="1600">
                <a:solidFill>
                  <a:srgbClr val="512BD4"/>
                </a:solidFill>
                <a:latin typeface="Open Sans (body)"/>
              </a:defRPr>
            </a:lvl1pPr>
          </a:lstStyle>
          <a:p>
            <a:pPr lvl="0"/>
            <a:r>
              <a:rPr lang="en-US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591358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7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D8BA45F-7CA3-CEF0-B4D6-CA43F3D8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78" y="542287"/>
            <a:ext cx="10515818" cy="41859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FBC314-3329-E88D-0A1E-042BCE70DA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077" y="6038714"/>
            <a:ext cx="10515600" cy="24622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Open Sans (body)"/>
              </a:defRPr>
            </a:lvl1pPr>
          </a:lstStyle>
          <a:p>
            <a:pPr lvl="0"/>
            <a:r>
              <a:rPr lang="en-US"/>
              <a:t>Learn more</a:t>
            </a:r>
          </a:p>
        </p:txBody>
      </p:sp>
    </p:spTree>
    <p:extLst>
      <p:ext uri="{BB962C8B-B14F-4D97-AF65-F5344CB8AC3E}">
        <p14:creationId xmlns:p14="http://schemas.microsoft.com/office/powerpoint/2010/main" val="4231973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7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942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615475" y="1435504"/>
            <a:ext cx="11018520" cy="13665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2967733-C0DE-BADA-75ED-9F6DE2ACB7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9251" r="8198" b="2669"/>
          <a:stretch/>
        </p:blipFill>
        <p:spPr>
          <a:xfrm>
            <a:off x="4177269" y="0"/>
            <a:ext cx="8014731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D7F93-964D-E7FE-6709-666D9AD4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78" y="542287"/>
            <a:ext cx="10515818" cy="41859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457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914" r:id="rId1"/>
    <p:sldLayoutId id="2147494926" r:id="rId2"/>
    <p:sldLayoutId id="2147495026" r:id="rId3"/>
    <p:sldLayoutId id="2147494935" r:id="rId4"/>
    <p:sldLayoutId id="2147494955" r:id="rId5"/>
    <p:sldLayoutId id="2147494956" r:id="rId6"/>
    <p:sldLayoutId id="2147494983" r:id="rId7"/>
    <p:sldLayoutId id="2147495022" r:id="rId8"/>
    <p:sldLayoutId id="2147494960" r:id="rId9"/>
  </p:sldLayoutIdLst>
  <p:transition>
    <p:fade/>
  </p:transition>
  <p:hf sldNum="0" hdr="0" ftr="0" dt="0"/>
  <p:txStyles>
    <p:titleStyle>
      <a:lvl1pPr marL="0" algn="l" defTabSz="932555" rtl="0" eaLnBrk="1" latinLnBrk="0" hangingPunct="1">
        <a:lnSpc>
          <a:spcPct val="100000"/>
        </a:lnSpc>
        <a:spcBef>
          <a:spcPct val="0"/>
        </a:spcBef>
        <a:buNone/>
        <a:defRPr lang="en-US" sz="2999" b="0" kern="1200" cap="none" spc="-50" baseline="0" dirty="0">
          <a:ln w="3175">
            <a:noFill/>
          </a:ln>
          <a:solidFill>
            <a:schemeClr val="bg1"/>
          </a:solidFill>
          <a:effectLst/>
          <a:latin typeface="+mn-lt"/>
          <a:ea typeface="Open Sans" panose="020B0606030504020204" pitchFamily="34" charset="0"/>
          <a:cs typeface="Space Grotesk Medium" pitchFamily="2" charset="0"/>
        </a:defRPr>
      </a:lvl1pPr>
    </p:titleStyle>
    <p:bodyStyle>
      <a:lvl1pPr marL="0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chemeClr val="bg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marL="228554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bg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2pPr>
      <a:lvl3pPr marL="457109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bg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3pPr>
      <a:lvl4pPr marL="661856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chemeClr val="bg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4pPr>
      <a:lvl5pPr marL="855492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kern="1200" spc="0" baseline="0">
          <a:solidFill>
            <a:schemeClr val="bg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5pPr>
      <a:lvl6pPr marL="2564527" indent="-233139" algn="l" defTabSz="9325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06" indent="-233139" algn="l" defTabSz="9325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083" indent="-233139" algn="l" defTabSz="9325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62" indent="-233139" algn="l" defTabSz="9325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78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55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33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11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390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66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44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23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766">
          <p15:clr>
            <a:srgbClr val="C35EA4"/>
          </p15:clr>
        </p15:guide>
        <p15:guide id="17" pos="3100">
          <p15:clr>
            <a:srgbClr val="C35EA4"/>
          </p15:clr>
        </p15:guide>
        <p15:guide id="25" orient="horz" pos="8272">
          <p15:clr>
            <a:srgbClr val="C35EA4"/>
          </p15:clr>
        </p15:guide>
        <p15:guide id="26" orient="horz" pos="7889">
          <p15:clr>
            <a:srgbClr val="C35EA4"/>
          </p15:clr>
        </p15:guide>
        <p15:guide id="28" pos="14597">
          <p15:clr>
            <a:srgbClr val="A4A3A4"/>
          </p15:clr>
        </p15:guide>
        <p15:guide id="30" pos="5269">
          <p15:clr>
            <a:srgbClr val="C35EA4"/>
          </p15:clr>
        </p15:guide>
        <p15:guide id="31" pos="4102">
          <p15:clr>
            <a:srgbClr val="C35EA4"/>
          </p15:clr>
        </p15:guide>
        <p15:guide id="32" pos="2930">
          <p15:clr>
            <a:srgbClr val="C35EA4"/>
          </p15:clr>
        </p15:guide>
        <p15:guide id="33" pos="1933">
          <p15:clr>
            <a:srgbClr val="C35EA4"/>
          </p15:clr>
        </p15:guide>
        <p15:guide id="34" pos="1763">
          <p15:clr>
            <a:srgbClr val="C35EA4"/>
          </p15:clr>
        </p15:guide>
        <p15:guide id="35" pos="5419">
          <p15:clr>
            <a:srgbClr val="C35EA4"/>
          </p15:clr>
        </p15:guide>
        <p15:guide id="36" pos="4267">
          <p15:clr>
            <a:srgbClr val="C35EA4"/>
          </p15:clr>
        </p15:guide>
        <p15:guide id="37" pos="6416">
          <p15:clr>
            <a:srgbClr val="C35EA4"/>
          </p15:clr>
        </p15:guide>
        <p15:guide id="38" pos="6587">
          <p15:clr>
            <a:srgbClr val="C35EA4"/>
          </p15:clr>
        </p15:guide>
        <p15:guide id="39" pos="7589">
          <p15:clr>
            <a:srgbClr val="C35EA4"/>
          </p15:clr>
        </p15:guide>
        <p15:guide id="40" pos="7749">
          <p15:clr>
            <a:srgbClr val="C35EA4"/>
          </p15:clr>
        </p15:guide>
        <p15:guide id="41" pos="8752">
          <p15:clr>
            <a:srgbClr val="C35EA4"/>
          </p15:clr>
        </p15:guide>
        <p15:guide id="42" pos="8923">
          <p15:clr>
            <a:srgbClr val="C35EA4"/>
          </p15:clr>
        </p15:guide>
        <p15:guide id="43" pos="9913">
          <p15:clr>
            <a:srgbClr val="C35EA4"/>
          </p15:clr>
        </p15:guide>
        <p15:guide id="44" pos="10085">
          <p15:clr>
            <a:srgbClr val="C35EA4"/>
          </p15:clr>
        </p15:guide>
        <p15:guide id="45" pos="11088">
          <p15:clr>
            <a:srgbClr val="C35EA4"/>
          </p15:clr>
        </p15:guide>
        <p15:guide id="46" pos="11259">
          <p15:clr>
            <a:srgbClr val="C35EA4"/>
          </p15:clr>
        </p15:guide>
        <p15:guide id="47" pos="12251">
          <p15:clr>
            <a:srgbClr val="C35EA4"/>
          </p15:clr>
        </p15:guide>
        <p15:guide id="48" pos="12416">
          <p15:clr>
            <a:srgbClr val="C35EA4"/>
          </p15:clr>
        </p15:guide>
        <p15:guide id="49" pos="13429">
          <p15:clr>
            <a:srgbClr val="C35EA4"/>
          </p15:clr>
        </p15:guide>
        <p15:guide id="50" pos="13595">
          <p15:clr>
            <a:srgbClr val="C35EA4"/>
          </p15:clr>
        </p15:guide>
        <p15:guide id="51" orient="horz" pos="76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15475" y="538610"/>
            <a:ext cx="1101852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615475" y="1435504"/>
            <a:ext cx="11018520" cy="13665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02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4962" r:id="rId1"/>
  </p:sldLayoutIdLst>
  <p:transition>
    <p:fade/>
  </p:transition>
  <p:hf sldNum="0" hdr="0" ftr="0" dt="0"/>
  <p:txStyles>
    <p:titleStyle>
      <a:lvl1pPr algn="l" defTabSz="932555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-50" baseline="0" dirty="0" smtClean="0">
          <a:ln w="3175">
            <a:noFill/>
          </a:ln>
          <a:solidFill>
            <a:schemeClr val="accent2">
              <a:lumMod val="75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Segoe UI Semilight" panose="020B0402040204020203" pitchFamily="34" charset="0"/>
        </a:defRPr>
      </a:lvl1pPr>
      <a:lvl2pPr marL="228554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2pPr>
      <a:lvl3pPr marL="457109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3pPr>
      <a:lvl4pPr marL="661856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4pPr>
      <a:lvl5pPr marL="855492" marR="0" indent="0" algn="l" defTabSz="93255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kern="1200" spc="0" baseline="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5pPr>
      <a:lvl6pPr marL="2564527" indent="-233139" algn="l" defTabSz="9325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06" indent="-233139" algn="l" defTabSz="9325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083" indent="-233139" algn="l" defTabSz="9325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62" indent="-233139" algn="l" defTabSz="9325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78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55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33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11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390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66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44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23" algn="l" defTabSz="9325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766">
          <p15:clr>
            <a:srgbClr val="C35EA4"/>
          </p15:clr>
        </p15:guide>
        <p15:guide id="17" pos="3100">
          <p15:clr>
            <a:srgbClr val="C35EA4"/>
          </p15:clr>
        </p15:guide>
        <p15:guide id="25" orient="horz" pos="8272">
          <p15:clr>
            <a:srgbClr val="C35EA4"/>
          </p15:clr>
        </p15:guide>
        <p15:guide id="26" orient="horz" pos="7889">
          <p15:clr>
            <a:srgbClr val="C35EA4"/>
          </p15:clr>
        </p15:guide>
        <p15:guide id="28" pos="14597">
          <p15:clr>
            <a:srgbClr val="A4A3A4"/>
          </p15:clr>
        </p15:guide>
        <p15:guide id="30" pos="5269">
          <p15:clr>
            <a:srgbClr val="C35EA4"/>
          </p15:clr>
        </p15:guide>
        <p15:guide id="31" pos="4102">
          <p15:clr>
            <a:srgbClr val="C35EA4"/>
          </p15:clr>
        </p15:guide>
        <p15:guide id="32" pos="2930">
          <p15:clr>
            <a:srgbClr val="C35EA4"/>
          </p15:clr>
        </p15:guide>
        <p15:guide id="33" pos="1933">
          <p15:clr>
            <a:srgbClr val="C35EA4"/>
          </p15:clr>
        </p15:guide>
        <p15:guide id="34" pos="1763">
          <p15:clr>
            <a:srgbClr val="C35EA4"/>
          </p15:clr>
        </p15:guide>
        <p15:guide id="35" pos="5419">
          <p15:clr>
            <a:srgbClr val="C35EA4"/>
          </p15:clr>
        </p15:guide>
        <p15:guide id="36" pos="4267">
          <p15:clr>
            <a:srgbClr val="C35EA4"/>
          </p15:clr>
        </p15:guide>
        <p15:guide id="37" pos="6416">
          <p15:clr>
            <a:srgbClr val="C35EA4"/>
          </p15:clr>
        </p15:guide>
        <p15:guide id="38" pos="6587">
          <p15:clr>
            <a:srgbClr val="C35EA4"/>
          </p15:clr>
        </p15:guide>
        <p15:guide id="39" pos="7589">
          <p15:clr>
            <a:srgbClr val="C35EA4"/>
          </p15:clr>
        </p15:guide>
        <p15:guide id="40" pos="7749">
          <p15:clr>
            <a:srgbClr val="C35EA4"/>
          </p15:clr>
        </p15:guide>
        <p15:guide id="41" pos="8752">
          <p15:clr>
            <a:srgbClr val="C35EA4"/>
          </p15:clr>
        </p15:guide>
        <p15:guide id="42" pos="8923">
          <p15:clr>
            <a:srgbClr val="C35EA4"/>
          </p15:clr>
        </p15:guide>
        <p15:guide id="43" pos="9937">
          <p15:clr>
            <a:srgbClr val="C35EA4"/>
          </p15:clr>
        </p15:guide>
        <p15:guide id="44" pos="10085">
          <p15:clr>
            <a:srgbClr val="C35EA4"/>
          </p15:clr>
        </p15:guide>
        <p15:guide id="45" pos="11088">
          <p15:clr>
            <a:srgbClr val="C35EA4"/>
          </p15:clr>
        </p15:guide>
        <p15:guide id="46" pos="11259">
          <p15:clr>
            <a:srgbClr val="C35EA4"/>
          </p15:clr>
        </p15:guide>
        <p15:guide id="47" pos="12251">
          <p15:clr>
            <a:srgbClr val="C35EA4"/>
          </p15:clr>
        </p15:guide>
        <p15:guide id="48" pos="12416">
          <p15:clr>
            <a:srgbClr val="C35EA4"/>
          </p15:clr>
        </p15:guide>
        <p15:guide id="49" pos="13429">
          <p15:clr>
            <a:srgbClr val="C35EA4"/>
          </p15:clr>
        </p15:guide>
        <p15:guide id="50" pos="13595">
          <p15:clr>
            <a:srgbClr val="C35EA4"/>
          </p15:clr>
        </p15:guide>
        <p15:guide id="51" orient="horz" pos="768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75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61510D74-84A0-4D03-8353-46A1A55C780E}" type="datetime1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56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5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484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3200" b="1" i="0" u="none" strike="noStrike" kern="0" cap="none" spc="-50" normalizeH="0" baseline="0" dirty="0">
          <a:ln>
            <a:noFill/>
          </a:ln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1"/>
          </a:gradFill>
          <a:effectLst/>
          <a:uLnTx/>
          <a:uFillTx/>
          <a:latin typeface="Segoe UI Semibold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20.png"/><Relationship Id="rId4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svg"/><Relationship Id="rId26" Type="http://schemas.openxmlformats.org/officeDocument/2006/relationships/image" Target="../media/image84.svg"/><Relationship Id="rId39" Type="http://schemas.openxmlformats.org/officeDocument/2006/relationships/image" Target="../media/image1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34" Type="http://schemas.openxmlformats.org/officeDocument/2006/relationships/image" Target="../media/image11.svg"/><Relationship Id="rId42" Type="http://schemas.openxmlformats.org/officeDocument/2006/relationships/image" Target="../media/image19.sv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10.png"/><Relationship Id="rId38" Type="http://schemas.openxmlformats.org/officeDocument/2006/relationships/image" Target="../media/image1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4.svg"/><Relationship Id="rId20" Type="http://schemas.openxmlformats.org/officeDocument/2006/relationships/image" Target="../media/image78.svg"/><Relationship Id="rId29" Type="http://schemas.openxmlformats.org/officeDocument/2006/relationships/image" Target="../media/image87.png"/><Relationship Id="rId41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24" Type="http://schemas.openxmlformats.org/officeDocument/2006/relationships/image" Target="../media/image82.svg"/><Relationship Id="rId32" Type="http://schemas.openxmlformats.org/officeDocument/2006/relationships/image" Target="../media/image9.svg"/><Relationship Id="rId37" Type="http://schemas.openxmlformats.org/officeDocument/2006/relationships/image" Target="../media/image14.png"/><Relationship Id="rId40" Type="http://schemas.openxmlformats.org/officeDocument/2006/relationships/image" Target="../media/image17.sv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svg"/><Relationship Id="rId36" Type="http://schemas.openxmlformats.org/officeDocument/2006/relationships/image" Target="../media/image13.svg"/><Relationship Id="rId10" Type="http://schemas.openxmlformats.org/officeDocument/2006/relationships/image" Target="../media/image68.svg"/><Relationship Id="rId19" Type="http://schemas.openxmlformats.org/officeDocument/2006/relationships/image" Target="../media/image77.png"/><Relationship Id="rId31" Type="http://schemas.openxmlformats.org/officeDocument/2006/relationships/image" Target="../media/image8.png"/><Relationship Id="rId44" Type="http://schemas.openxmlformats.org/officeDocument/2006/relationships/image" Target="../media/image21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Relationship Id="rId22" Type="http://schemas.openxmlformats.org/officeDocument/2006/relationships/image" Target="../media/image80.svg"/><Relationship Id="rId27" Type="http://schemas.openxmlformats.org/officeDocument/2006/relationships/image" Target="../media/image85.png"/><Relationship Id="rId30" Type="http://schemas.openxmlformats.org/officeDocument/2006/relationships/image" Target="../media/image88.svg"/><Relationship Id="rId35" Type="http://schemas.openxmlformats.org/officeDocument/2006/relationships/image" Target="../media/image12.png"/><Relationship Id="rId4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svg"/><Relationship Id="rId26" Type="http://schemas.openxmlformats.org/officeDocument/2006/relationships/image" Target="../media/image84.svg"/><Relationship Id="rId39" Type="http://schemas.openxmlformats.org/officeDocument/2006/relationships/image" Target="../media/image1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34" Type="http://schemas.openxmlformats.org/officeDocument/2006/relationships/image" Target="../media/image11.svg"/><Relationship Id="rId42" Type="http://schemas.openxmlformats.org/officeDocument/2006/relationships/image" Target="../media/image19.svg"/><Relationship Id="rId47" Type="http://schemas.openxmlformats.org/officeDocument/2006/relationships/image" Target="../media/image97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10.png"/><Relationship Id="rId38" Type="http://schemas.openxmlformats.org/officeDocument/2006/relationships/image" Target="../media/image15.svg"/><Relationship Id="rId46" Type="http://schemas.openxmlformats.org/officeDocument/2006/relationships/image" Target="../media/image96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4.svg"/><Relationship Id="rId20" Type="http://schemas.openxmlformats.org/officeDocument/2006/relationships/image" Target="../media/image78.svg"/><Relationship Id="rId29" Type="http://schemas.openxmlformats.org/officeDocument/2006/relationships/image" Target="../media/image87.png"/><Relationship Id="rId41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24" Type="http://schemas.openxmlformats.org/officeDocument/2006/relationships/image" Target="../media/image82.svg"/><Relationship Id="rId32" Type="http://schemas.openxmlformats.org/officeDocument/2006/relationships/image" Target="../media/image9.svg"/><Relationship Id="rId37" Type="http://schemas.openxmlformats.org/officeDocument/2006/relationships/image" Target="../media/image14.png"/><Relationship Id="rId40" Type="http://schemas.openxmlformats.org/officeDocument/2006/relationships/image" Target="../media/image17.svg"/><Relationship Id="rId45" Type="http://schemas.openxmlformats.org/officeDocument/2006/relationships/image" Target="../media/image95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svg"/><Relationship Id="rId36" Type="http://schemas.openxmlformats.org/officeDocument/2006/relationships/image" Target="../media/image13.svg"/><Relationship Id="rId10" Type="http://schemas.openxmlformats.org/officeDocument/2006/relationships/image" Target="../media/image68.svg"/><Relationship Id="rId19" Type="http://schemas.openxmlformats.org/officeDocument/2006/relationships/image" Target="../media/image77.png"/><Relationship Id="rId31" Type="http://schemas.openxmlformats.org/officeDocument/2006/relationships/image" Target="../media/image8.png"/><Relationship Id="rId44" Type="http://schemas.openxmlformats.org/officeDocument/2006/relationships/image" Target="../media/image21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Relationship Id="rId22" Type="http://schemas.openxmlformats.org/officeDocument/2006/relationships/image" Target="../media/image80.svg"/><Relationship Id="rId27" Type="http://schemas.openxmlformats.org/officeDocument/2006/relationships/image" Target="../media/image85.png"/><Relationship Id="rId30" Type="http://schemas.openxmlformats.org/officeDocument/2006/relationships/image" Target="../media/image88.svg"/><Relationship Id="rId35" Type="http://schemas.openxmlformats.org/officeDocument/2006/relationships/image" Target="../media/image12.png"/><Relationship Id="rId43" Type="http://schemas.openxmlformats.org/officeDocument/2006/relationships/image" Target="../media/image20.png"/><Relationship Id="rId48" Type="http://schemas.openxmlformats.org/officeDocument/2006/relationships/image" Target="../media/image9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2.png"/><Relationship Id="rId3" Type="http://schemas.openxmlformats.org/officeDocument/2006/relationships/image" Target="../media/image99.png"/><Relationship Id="rId7" Type="http://schemas.openxmlformats.org/officeDocument/2006/relationships/image" Target="../media/image1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8.png"/><Relationship Id="rId5" Type="http://schemas.openxmlformats.org/officeDocument/2006/relationships/image" Target="../media/image10.png"/><Relationship Id="rId10" Type="http://schemas.openxmlformats.org/officeDocument/2006/relationships/image" Target="../media/image102.svg"/><Relationship Id="rId4" Type="http://schemas.openxmlformats.org/officeDocument/2006/relationships/image" Target="../media/image100.svg"/><Relationship Id="rId9" Type="http://schemas.openxmlformats.org/officeDocument/2006/relationships/image" Target="../media/image101.png"/><Relationship Id="rId1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sv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sv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svg"/><Relationship Id="rId4" Type="http://schemas.openxmlformats.org/officeDocument/2006/relationships/image" Target="../media/image106.svg"/><Relationship Id="rId9" Type="http://schemas.openxmlformats.org/officeDocument/2006/relationships/image" Target="../media/image111.png"/><Relationship Id="rId14" Type="http://schemas.openxmlformats.org/officeDocument/2006/relationships/image" Target="../media/image1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survey.stackoverflow.co/2022/#section-most-loved-dreaded-and-wanted-other-frameworks-and-libraries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1.xml"/><Relationship Id="rId5" Type="http://schemas.openxmlformats.org/officeDocument/2006/relationships/hyperlink" Target="https://octoverse.github.com/" TargetMode="External"/><Relationship Id="rId4" Type="http://schemas.openxmlformats.org/officeDocument/2006/relationships/hyperlink" Target="https://github.com/cncf/velocity/blob/master/reports/top_projects_by_activity.txt" TargetMode="External"/><Relationship Id="rId9" Type="http://schemas.openxmlformats.org/officeDocument/2006/relationships/image" Target="../media/image4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otnet/containers/customization" TargetMode="External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9" Type="http://schemas.openxmlformats.org/officeDocument/2006/relationships/image" Target="../media/image160.png"/><Relationship Id="rId3" Type="http://schemas.openxmlformats.org/officeDocument/2006/relationships/image" Target="../media/image127.png"/><Relationship Id="rId21" Type="http://schemas.openxmlformats.org/officeDocument/2006/relationships/image" Target="../media/image144.svg"/><Relationship Id="rId34" Type="http://schemas.openxmlformats.org/officeDocument/2006/relationships/image" Target="../media/image157.png"/><Relationship Id="rId42" Type="http://schemas.microsoft.com/office/2007/relationships/hdphoto" Target="../media/hdphoto4.wdp"/><Relationship Id="rId47" Type="http://schemas.openxmlformats.org/officeDocument/2006/relationships/image" Target="../media/image167.png"/><Relationship Id="rId50" Type="http://schemas.openxmlformats.org/officeDocument/2006/relationships/image" Target="../media/image170.svg"/><Relationship Id="rId7" Type="http://schemas.openxmlformats.org/officeDocument/2006/relationships/image" Target="../media/image131.png"/><Relationship Id="rId12" Type="http://schemas.openxmlformats.org/officeDocument/2006/relationships/image" Target="../media/image135.svg"/><Relationship Id="rId17" Type="http://schemas.openxmlformats.org/officeDocument/2006/relationships/image" Target="../media/image140.svg"/><Relationship Id="rId25" Type="http://schemas.openxmlformats.org/officeDocument/2006/relationships/image" Target="../media/image148.svg"/><Relationship Id="rId33" Type="http://schemas.openxmlformats.org/officeDocument/2006/relationships/image" Target="../media/image156.svg"/><Relationship Id="rId38" Type="http://schemas.openxmlformats.org/officeDocument/2006/relationships/image" Target="../media/image159.png"/><Relationship Id="rId46" Type="http://schemas.openxmlformats.org/officeDocument/2006/relationships/image" Target="../media/image166.sv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svg"/><Relationship Id="rId41" Type="http://schemas.openxmlformats.org/officeDocument/2006/relationships/image" Target="../media/image16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0.svg"/><Relationship Id="rId11" Type="http://schemas.openxmlformats.org/officeDocument/2006/relationships/image" Target="../media/image95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37" Type="http://schemas.microsoft.com/office/2007/relationships/hdphoto" Target="../media/hdphoto3.wdp"/><Relationship Id="rId40" Type="http://schemas.openxmlformats.org/officeDocument/2006/relationships/image" Target="../media/image161.png"/><Relationship Id="rId45" Type="http://schemas.openxmlformats.org/officeDocument/2006/relationships/image" Target="../media/image165.png"/><Relationship Id="rId5" Type="http://schemas.openxmlformats.org/officeDocument/2006/relationships/image" Target="../media/image129.png"/><Relationship Id="rId15" Type="http://schemas.openxmlformats.org/officeDocument/2006/relationships/image" Target="../media/image138.png"/><Relationship Id="rId23" Type="http://schemas.openxmlformats.org/officeDocument/2006/relationships/image" Target="../media/image146.svg"/><Relationship Id="rId28" Type="http://schemas.openxmlformats.org/officeDocument/2006/relationships/image" Target="../media/image151.png"/><Relationship Id="rId36" Type="http://schemas.openxmlformats.org/officeDocument/2006/relationships/image" Target="../media/image158.png"/><Relationship Id="rId49" Type="http://schemas.openxmlformats.org/officeDocument/2006/relationships/image" Target="../media/image169.png"/><Relationship Id="rId10" Type="http://schemas.openxmlformats.org/officeDocument/2006/relationships/image" Target="../media/image134.svg"/><Relationship Id="rId19" Type="http://schemas.openxmlformats.org/officeDocument/2006/relationships/image" Target="../media/image142.svg"/><Relationship Id="rId31" Type="http://schemas.openxmlformats.org/officeDocument/2006/relationships/image" Target="../media/image154.svg"/><Relationship Id="rId44" Type="http://schemas.openxmlformats.org/officeDocument/2006/relationships/image" Target="../media/image164.png"/><Relationship Id="rId52" Type="http://schemas.openxmlformats.org/officeDocument/2006/relationships/image" Target="../media/image172.svg"/><Relationship Id="rId4" Type="http://schemas.openxmlformats.org/officeDocument/2006/relationships/image" Target="../media/image128.svg"/><Relationship Id="rId9" Type="http://schemas.openxmlformats.org/officeDocument/2006/relationships/image" Target="../media/image133.png"/><Relationship Id="rId14" Type="http://schemas.openxmlformats.org/officeDocument/2006/relationships/image" Target="../media/image137.svg"/><Relationship Id="rId22" Type="http://schemas.openxmlformats.org/officeDocument/2006/relationships/image" Target="../media/image145.png"/><Relationship Id="rId27" Type="http://schemas.openxmlformats.org/officeDocument/2006/relationships/image" Target="../media/image150.svg"/><Relationship Id="rId30" Type="http://schemas.openxmlformats.org/officeDocument/2006/relationships/image" Target="../media/image153.png"/><Relationship Id="rId35" Type="http://schemas.microsoft.com/office/2007/relationships/hdphoto" Target="../media/hdphoto2.wdp"/><Relationship Id="rId43" Type="http://schemas.openxmlformats.org/officeDocument/2006/relationships/image" Target="../media/image163.png"/><Relationship Id="rId48" Type="http://schemas.openxmlformats.org/officeDocument/2006/relationships/image" Target="../media/image168.svg"/><Relationship Id="rId8" Type="http://schemas.openxmlformats.org/officeDocument/2006/relationships/image" Target="../media/image132.svg"/><Relationship Id="rId51" Type="http://schemas.openxmlformats.org/officeDocument/2006/relationships/image" Target="../media/image171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9" Type="http://schemas.openxmlformats.org/officeDocument/2006/relationships/image" Target="../media/image160.png"/><Relationship Id="rId3" Type="http://schemas.openxmlformats.org/officeDocument/2006/relationships/image" Target="../media/image127.png"/><Relationship Id="rId21" Type="http://schemas.openxmlformats.org/officeDocument/2006/relationships/image" Target="../media/image144.svg"/><Relationship Id="rId34" Type="http://schemas.openxmlformats.org/officeDocument/2006/relationships/image" Target="../media/image157.png"/><Relationship Id="rId42" Type="http://schemas.microsoft.com/office/2007/relationships/hdphoto" Target="../media/hdphoto4.wdp"/><Relationship Id="rId47" Type="http://schemas.openxmlformats.org/officeDocument/2006/relationships/image" Target="../media/image42.png"/><Relationship Id="rId50" Type="http://schemas.openxmlformats.org/officeDocument/2006/relationships/image" Target="../media/image167.png"/><Relationship Id="rId7" Type="http://schemas.openxmlformats.org/officeDocument/2006/relationships/image" Target="../media/image131.png"/><Relationship Id="rId12" Type="http://schemas.openxmlformats.org/officeDocument/2006/relationships/image" Target="../media/image135.svg"/><Relationship Id="rId17" Type="http://schemas.openxmlformats.org/officeDocument/2006/relationships/image" Target="../media/image140.svg"/><Relationship Id="rId25" Type="http://schemas.openxmlformats.org/officeDocument/2006/relationships/image" Target="../media/image148.svg"/><Relationship Id="rId33" Type="http://schemas.openxmlformats.org/officeDocument/2006/relationships/image" Target="../media/image156.svg"/><Relationship Id="rId38" Type="http://schemas.openxmlformats.org/officeDocument/2006/relationships/image" Target="../media/image159.png"/><Relationship Id="rId46" Type="http://schemas.openxmlformats.org/officeDocument/2006/relationships/image" Target="../media/image172.sv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svg"/><Relationship Id="rId41" Type="http://schemas.openxmlformats.org/officeDocument/2006/relationships/image" Target="../media/image16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0.svg"/><Relationship Id="rId11" Type="http://schemas.openxmlformats.org/officeDocument/2006/relationships/image" Target="../media/image95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37" Type="http://schemas.microsoft.com/office/2007/relationships/hdphoto" Target="../media/hdphoto3.wdp"/><Relationship Id="rId40" Type="http://schemas.openxmlformats.org/officeDocument/2006/relationships/image" Target="../media/image161.png"/><Relationship Id="rId45" Type="http://schemas.openxmlformats.org/officeDocument/2006/relationships/image" Target="../media/image171.png"/><Relationship Id="rId5" Type="http://schemas.openxmlformats.org/officeDocument/2006/relationships/image" Target="../media/image129.png"/><Relationship Id="rId15" Type="http://schemas.openxmlformats.org/officeDocument/2006/relationships/image" Target="../media/image138.png"/><Relationship Id="rId23" Type="http://schemas.openxmlformats.org/officeDocument/2006/relationships/image" Target="../media/image146.svg"/><Relationship Id="rId28" Type="http://schemas.openxmlformats.org/officeDocument/2006/relationships/image" Target="../media/image151.png"/><Relationship Id="rId36" Type="http://schemas.openxmlformats.org/officeDocument/2006/relationships/image" Target="../media/image158.png"/><Relationship Id="rId49" Type="http://schemas.openxmlformats.org/officeDocument/2006/relationships/image" Target="../media/image166.svg"/><Relationship Id="rId10" Type="http://schemas.openxmlformats.org/officeDocument/2006/relationships/image" Target="../media/image134.svg"/><Relationship Id="rId19" Type="http://schemas.openxmlformats.org/officeDocument/2006/relationships/image" Target="../media/image142.svg"/><Relationship Id="rId31" Type="http://schemas.openxmlformats.org/officeDocument/2006/relationships/image" Target="../media/image154.svg"/><Relationship Id="rId44" Type="http://schemas.openxmlformats.org/officeDocument/2006/relationships/image" Target="../media/image164.png"/><Relationship Id="rId52" Type="http://schemas.openxmlformats.org/officeDocument/2006/relationships/image" Target="../media/image173.png"/><Relationship Id="rId4" Type="http://schemas.openxmlformats.org/officeDocument/2006/relationships/image" Target="../media/image128.svg"/><Relationship Id="rId9" Type="http://schemas.openxmlformats.org/officeDocument/2006/relationships/image" Target="../media/image133.png"/><Relationship Id="rId14" Type="http://schemas.openxmlformats.org/officeDocument/2006/relationships/image" Target="../media/image137.svg"/><Relationship Id="rId22" Type="http://schemas.openxmlformats.org/officeDocument/2006/relationships/image" Target="../media/image145.png"/><Relationship Id="rId27" Type="http://schemas.openxmlformats.org/officeDocument/2006/relationships/image" Target="../media/image150.svg"/><Relationship Id="rId30" Type="http://schemas.openxmlformats.org/officeDocument/2006/relationships/image" Target="../media/image153.png"/><Relationship Id="rId35" Type="http://schemas.microsoft.com/office/2007/relationships/hdphoto" Target="../media/hdphoto2.wdp"/><Relationship Id="rId43" Type="http://schemas.openxmlformats.org/officeDocument/2006/relationships/image" Target="../media/image163.png"/><Relationship Id="rId48" Type="http://schemas.openxmlformats.org/officeDocument/2006/relationships/image" Target="../media/image165.png"/><Relationship Id="rId8" Type="http://schemas.openxmlformats.org/officeDocument/2006/relationships/image" Target="../media/image132.svg"/><Relationship Id="rId51" Type="http://schemas.openxmlformats.org/officeDocument/2006/relationships/image" Target="../media/image168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emf"/><Relationship Id="rId4" Type="http://schemas.openxmlformats.org/officeDocument/2006/relationships/image" Target="../media/image17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gif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jpeg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2.png"/><Relationship Id="rId11" Type="http://schemas.openxmlformats.org/officeDocument/2006/relationships/image" Target="../media/image187.jpe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jpeg"/><Relationship Id="rId4" Type="http://schemas.openxmlformats.org/officeDocument/2006/relationships/image" Target="../media/image180.jpe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jpeg"/><Relationship Id="rId11" Type="http://schemas.openxmlformats.org/officeDocument/2006/relationships/image" Target="../media/image200.png"/><Relationship Id="rId5" Type="http://schemas.openxmlformats.org/officeDocument/2006/relationships/image" Target="../media/image194.sv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6.svg"/><Relationship Id="rId4" Type="http://schemas.openxmlformats.org/officeDocument/2006/relationships/image" Target="../media/image2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209.png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2.png"/><Relationship Id="rId5" Type="http://schemas.openxmlformats.org/officeDocument/2006/relationships/image" Target="../media/image211.sv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E661F57-C89A-7B21-7031-B8295C5B3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6241727" y="5298210"/>
            <a:ext cx="5950274" cy="828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02002-1661-E94D-EA46-4DB1C6D46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727" y="1352016"/>
            <a:ext cx="2723795" cy="795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A8D57-29EF-0130-1030-210B430CE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922" y="2280552"/>
            <a:ext cx="3168083" cy="377322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736A7-7FE4-2441-E18F-5C3E70CEC1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6670" y="2859125"/>
            <a:ext cx="6553934" cy="1772537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Welcome to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.NET Conf 2022!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39C64D-739A-2478-A40E-B674F6F8CC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670" y="4780270"/>
            <a:ext cx="6473776" cy="8125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>
                <a:latin typeface="Open Sans SemiBold"/>
                <a:ea typeface="Open Sans SemiBold"/>
                <a:cs typeface="Open Sans SemiBold"/>
              </a:rPr>
              <a:t>Gaurav Seth      @</a:t>
            </a:r>
            <a:r>
              <a:rPr lang="en-US" err="1">
                <a:latin typeface="Open Sans SemiBold"/>
                <a:ea typeface="Open Sans SemiBold"/>
                <a:cs typeface="Open Sans SemiBold"/>
              </a:rPr>
              <a:t>gauravseth</a:t>
            </a:r>
            <a:endParaRPr lang="en-US">
              <a:latin typeface="Open Sans SemiBold"/>
              <a:ea typeface="Open Sans SemiBold"/>
              <a:cs typeface="Open Sans SemiBold"/>
            </a:endParaRPr>
          </a:p>
          <a:p>
            <a:r>
              <a:rPr lang="en-US">
                <a:latin typeface="Open Sans SemiBold"/>
                <a:ea typeface="Open Sans SemiBold"/>
                <a:cs typeface="Open Sans SemiBold"/>
              </a:rPr>
              <a:t>Scott Hunter     @</a:t>
            </a:r>
            <a:r>
              <a:rPr lang="en-US" err="1">
                <a:latin typeface="Open Sans SemiBold"/>
                <a:ea typeface="Open Sans SemiBold"/>
                <a:cs typeface="Open Sans SemiBold"/>
              </a:rPr>
              <a:t>coolcsh</a:t>
            </a:r>
            <a:endParaRPr lang="en-US"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13586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BB9C-4CE8-3E38-17FF-774699D1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7 Highlights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26724A-E6FF-0DD3-E320-6596D88A2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3987" y="6096441"/>
            <a:ext cx="1841837" cy="246221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ea typeface="Open Sans SemiBold"/>
                <a:cs typeface="Open Sans SemiBold"/>
              </a:rPr>
              <a:t>get.dot.net/7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69488-8D68-F7E9-3C55-7ACE96EAEFBE}"/>
              </a:ext>
            </a:extLst>
          </p:cNvPr>
          <p:cNvSpPr txBox="1"/>
          <p:nvPr/>
        </p:nvSpPr>
        <p:spPr>
          <a:xfrm>
            <a:off x="2430388" y="1449370"/>
            <a:ext cx="7772400" cy="68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Native support for ARM64</a:t>
            </a:r>
          </a:p>
          <a:p>
            <a:pPr>
              <a:lnSpc>
                <a:spcPct val="125000"/>
              </a:lnSpc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Enhanced .NET support on Linux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0AADE-9535-E84D-9857-D9D9C3A43F58}"/>
              </a:ext>
            </a:extLst>
          </p:cNvPr>
          <p:cNvSpPr txBox="1"/>
          <p:nvPr/>
        </p:nvSpPr>
        <p:spPr>
          <a:xfrm>
            <a:off x="2423807" y="2413179"/>
            <a:ext cx="7772400" cy="1114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Build cross-platform mobile &amp; desktop apps from same codebase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FFFFFF"/>
                </a:solidFill>
                <a:cs typeface="Segoe UI" panose="020B0502040204020203" pitchFamily="34" charset="0"/>
              </a:rPr>
              <a:t>Improvements to API performance</a:t>
            </a:r>
          </a:p>
          <a:p>
            <a:pPr>
              <a:lnSpc>
                <a:spcPct val="125000"/>
              </a:lnSpc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Easy to build &amp; deploy distributed cloud native apps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D6858-EB5B-4D0A-EB83-2D0A3E87DD6A}"/>
              </a:ext>
            </a:extLst>
          </p:cNvPr>
          <p:cNvSpPr txBox="1"/>
          <p:nvPr/>
        </p:nvSpPr>
        <p:spPr>
          <a:xfrm>
            <a:off x="2423807" y="3895824"/>
            <a:ext cx="7772400" cy="68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sz="1600">
                <a:solidFill>
                  <a:srgbClr val="FFFFFF"/>
                </a:solidFill>
                <a:cs typeface="Segoe UI" panose="020B0502040204020203" pitchFamily="34" charset="0"/>
              </a:rPr>
              <a:t>Simplify and write less code with C#11</a:t>
            </a:r>
          </a:p>
          <a:p>
            <a:pPr>
              <a:lnSpc>
                <a:spcPct val="125000"/>
              </a:lnSpc>
              <a:defRPr/>
            </a:pPr>
            <a:r>
              <a:rPr lang="en-US" sz="1600">
                <a:solidFill>
                  <a:srgbClr val="FFFFFF"/>
                </a:solidFill>
                <a:cs typeface="Segoe UI" panose="020B0502040204020203" pitchFamily="34" charset="0"/>
              </a:rPr>
              <a:t>HTTP/3 and minimal APIs improvements for cloud native apps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C5B17-D0B2-4FAB-456A-12F75373FC2B}"/>
              </a:ext>
            </a:extLst>
          </p:cNvPr>
          <p:cNvSpPr txBox="1"/>
          <p:nvPr/>
        </p:nvSpPr>
        <p:spPr>
          <a:xfrm>
            <a:off x="2415260" y="4953075"/>
            <a:ext cx="7767519" cy="683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Dev Tunnels to easily develop and debug cloud API integrations</a:t>
            </a:r>
          </a:p>
          <a:p>
            <a:pPr>
              <a:lnSpc>
                <a:spcPct val="125000"/>
              </a:lnSpc>
              <a:defRPr/>
            </a:pPr>
            <a:r>
              <a:rPr lang="en-US" sz="1600">
                <a:solidFill>
                  <a:schemeClr val="bg1"/>
                </a:solidFill>
                <a:cs typeface="Segoe UI" panose="020B0502040204020203" pitchFamily="34" charset="0"/>
              </a:rPr>
              <a:t>Configure, Build, Publish containers via .NET SDK - CLI and VS (coming soon)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96F012-E04A-4354-9EEA-C1B7D292D979}"/>
              </a:ext>
            </a:extLst>
          </p:cNvPr>
          <p:cNvCxnSpPr>
            <a:cxnSpLocks/>
          </p:cNvCxnSpPr>
          <p:nvPr/>
        </p:nvCxnSpPr>
        <p:spPr>
          <a:xfrm>
            <a:off x="655047" y="2286656"/>
            <a:ext cx="9383282" cy="0"/>
          </a:xfrm>
          <a:prstGeom prst="line">
            <a:avLst/>
          </a:prstGeom>
          <a:ln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1B3079-FD55-56B5-D115-522EA2E87DAB}"/>
              </a:ext>
            </a:extLst>
          </p:cNvPr>
          <p:cNvCxnSpPr>
            <a:cxnSpLocks/>
          </p:cNvCxnSpPr>
          <p:nvPr/>
        </p:nvCxnSpPr>
        <p:spPr>
          <a:xfrm>
            <a:off x="655047" y="4770322"/>
            <a:ext cx="9383282" cy="0"/>
          </a:xfrm>
          <a:prstGeom prst="line">
            <a:avLst/>
          </a:prstGeom>
          <a:ln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76170C-F328-7E38-4256-761E1AF67B37}"/>
              </a:ext>
            </a:extLst>
          </p:cNvPr>
          <p:cNvCxnSpPr>
            <a:cxnSpLocks/>
          </p:cNvCxnSpPr>
          <p:nvPr/>
        </p:nvCxnSpPr>
        <p:spPr>
          <a:xfrm>
            <a:off x="655047" y="3713754"/>
            <a:ext cx="9383282" cy="0"/>
          </a:xfrm>
          <a:prstGeom prst="line">
            <a:avLst/>
          </a:prstGeom>
          <a:ln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1AEC52-B763-65BE-D11B-E310A966D8F2}"/>
              </a:ext>
            </a:extLst>
          </p:cNvPr>
          <p:cNvSpPr txBox="1"/>
          <p:nvPr/>
        </p:nvSpPr>
        <p:spPr>
          <a:xfrm>
            <a:off x="590078" y="1623681"/>
            <a:ext cx="160528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Unified</a:t>
            </a:r>
            <a:endParaRPr lang="en-US" sz="16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4A201-B37D-6F75-6F4E-227DC287637A}"/>
              </a:ext>
            </a:extLst>
          </p:cNvPr>
          <p:cNvSpPr txBox="1"/>
          <p:nvPr/>
        </p:nvSpPr>
        <p:spPr>
          <a:xfrm>
            <a:off x="590078" y="2802806"/>
            <a:ext cx="160528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Modern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rgbClr val="9780E5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1942C-36D1-DB9E-6FB9-934E13E1D314}"/>
              </a:ext>
            </a:extLst>
          </p:cNvPr>
          <p:cNvSpPr txBox="1"/>
          <p:nvPr/>
        </p:nvSpPr>
        <p:spPr>
          <a:xfrm>
            <a:off x="590078" y="4036535"/>
            <a:ext cx="160528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Simple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rgbClr val="9780E5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71C50C-0864-0E83-3DF0-4C463DBAA7FE}"/>
              </a:ext>
            </a:extLst>
          </p:cNvPr>
          <p:cNvSpPr txBox="1"/>
          <p:nvPr/>
        </p:nvSpPr>
        <p:spPr>
          <a:xfrm>
            <a:off x="590078" y="5078324"/>
            <a:ext cx="160528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Productive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rgbClr val="9780E5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5657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  <p:bldP spid="12" grpId="0"/>
      <p:bldP spid="14" grpId="0"/>
      <p:bldP spid="16" grpId="0"/>
      <p:bldP spid="10" grpId="0"/>
      <p:bldP spid="13" grpId="0"/>
      <p:bldP spid="15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8FAD89-7D1C-0937-321A-A3D6ACCB05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798" y="1748188"/>
            <a:ext cx="5168161" cy="3385542"/>
          </a:xfrm>
        </p:spPr>
        <p:txBody>
          <a:bodyPr/>
          <a:lstStyle/>
          <a:p>
            <a:r>
              <a:rPr lang="en-US"/>
              <a:t>Syntactic simplifications, less boilerplate</a:t>
            </a:r>
          </a:p>
          <a:p>
            <a:r>
              <a:rPr lang="en-US"/>
              <a:t>Generic math support</a:t>
            </a:r>
          </a:p>
          <a:p>
            <a:r>
              <a:rPr lang="en-US"/>
              <a:t>List patterns</a:t>
            </a:r>
          </a:p>
          <a:p>
            <a:r>
              <a:rPr lang="en-US"/>
              <a:t>Required members</a:t>
            </a:r>
          </a:p>
          <a:p>
            <a:r>
              <a:rPr lang="en-US"/>
              <a:t>Raw string literals</a:t>
            </a:r>
          </a:p>
          <a:p>
            <a:r>
              <a:rPr lang="en-US"/>
              <a:t>General availability in .NET 7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Simplify your code with C# 11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771C8D-1B87-D3DF-F17D-A8BB9C3106AF}"/>
              </a:ext>
            </a:extLst>
          </p:cNvPr>
          <p:cNvGrpSpPr/>
          <p:nvPr/>
        </p:nvGrpSpPr>
        <p:grpSpPr>
          <a:xfrm>
            <a:off x="6647270" y="1748188"/>
            <a:ext cx="5122921" cy="3794760"/>
            <a:chOff x="6647270" y="1748188"/>
            <a:chExt cx="5122921" cy="3794760"/>
          </a:xfrm>
          <a:effectLst>
            <a:outerShdw blurRad="762000" dist="571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7554D983-7A5C-7567-6B7C-045EAEFD5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47270" y="1748188"/>
              <a:ext cx="5122919" cy="3794760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9E66E42-DCFE-7BB4-AC5F-50E1504E4BFB}"/>
                </a:ext>
              </a:extLst>
            </p:cNvPr>
            <p:cNvSpPr/>
            <p:nvPr/>
          </p:nvSpPr>
          <p:spPr bwMode="auto">
            <a:xfrm>
              <a:off x="6647273" y="1748188"/>
              <a:ext cx="5122918" cy="3794760"/>
            </a:xfrm>
            <a:prstGeom prst="roundRect">
              <a:avLst>
                <a:gd name="adj" fmla="val 810"/>
              </a:avLst>
            </a:prstGeom>
            <a:noFill/>
            <a:ln w="9525">
              <a:solidFill>
                <a:srgbClr val="41414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14FB7-7AB4-8306-C481-6D56F0F96C48}"/>
              </a:ext>
            </a:extLst>
          </p:cNvPr>
          <p:cNvCxnSpPr>
            <a:cxnSpLocks/>
          </p:cNvCxnSpPr>
          <p:nvPr/>
        </p:nvCxnSpPr>
        <p:spPr>
          <a:xfrm>
            <a:off x="6096000" y="1661104"/>
            <a:ext cx="0" cy="420624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49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6D2CAA-01BC-C73B-D83B-24A00BC3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7 is the best for modern apps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087DB8-C569-3EF5-11F3-BEC9380278BA}"/>
              </a:ext>
            </a:extLst>
          </p:cNvPr>
          <p:cNvGrpSpPr/>
          <p:nvPr/>
        </p:nvGrpSpPr>
        <p:grpSpPr>
          <a:xfrm>
            <a:off x="1618230" y="2396879"/>
            <a:ext cx="2743200" cy="2313432"/>
            <a:chOff x="4672314" y="2234146"/>
            <a:chExt cx="2743200" cy="23134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65AF65B-6109-DD50-00B1-C7C5147D5E4E}"/>
                </a:ext>
              </a:extLst>
            </p:cNvPr>
            <p:cNvGrpSpPr/>
            <p:nvPr/>
          </p:nvGrpSpPr>
          <p:grpSpPr>
            <a:xfrm>
              <a:off x="4672314" y="2234146"/>
              <a:ext cx="2743200" cy="2313432"/>
              <a:chOff x="1711118" y="2251275"/>
              <a:chExt cx="2743200" cy="2313432"/>
            </a:xfrm>
          </p:grpSpPr>
          <p:sp>
            <p:nvSpPr>
              <p:cNvPr id="6" name="Rounded Rectangle 57">
                <a:extLst>
                  <a:ext uri="{FF2B5EF4-FFF2-40B4-BE49-F238E27FC236}">
                    <a16:creationId xmlns:a16="http://schemas.microsoft.com/office/drawing/2014/main" id="{C364CCF0-05E9-7017-6477-5DAE8ECCEB6D}"/>
                  </a:ext>
                </a:extLst>
              </p:cNvPr>
              <p:cNvSpPr/>
              <p:nvPr/>
            </p:nvSpPr>
            <p:spPr bwMode="auto">
              <a:xfrm>
                <a:off x="1947208" y="2251275"/>
                <a:ext cx="2313432" cy="2313432"/>
              </a:xfrm>
              <a:prstGeom prst="roundRect">
                <a:avLst>
                  <a:gd name="adj" fmla="val 9816"/>
                </a:avLst>
              </a:prstGeom>
              <a:gradFill flip="none" rotWithShape="1">
                <a:gsLst>
                  <a:gs pos="100000">
                    <a:srgbClr val="512BD4"/>
                  </a:gs>
                  <a:gs pos="48000">
                    <a:srgbClr val="9780E5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  <a:headEnd type="none" w="med" len="med"/>
                <a:tailEnd type="none" w="med" len="med"/>
              </a:ln>
              <a:effectLst>
                <a:reflection blurRad="6350" stA="20000" endPos="20000" dir="5400000" sy="-100000" algn="bl" rotWithShape="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94B89D-17EB-6AB8-1EB9-F5C8D12E4E2D}"/>
                  </a:ext>
                </a:extLst>
              </p:cNvPr>
              <p:cNvSpPr txBox="1"/>
              <p:nvPr/>
            </p:nvSpPr>
            <p:spPr>
              <a:xfrm>
                <a:off x="1711118" y="4018309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797999" fontAlgn="base">
                  <a:spcBef>
                    <a:spcPct val="0"/>
                  </a:spcBef>
                  <a:spcAft>
                    <a:spcPct val="0"/>
                  </a:spcAft>
                  <a:tabLst>
                    <a:tab pos="920876" algn="l"/>
                  </a:tabLst>
                  <a:defRPr/>
                </a:pPr>
                <a:r>
                  <a:rPr lang="en-US" b="1" spc="-50">
                    <a:ln w="3175">
                      <a:noFill/>
                    </a:ln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Web</a:t>
                </a: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4A047B3-0444-3EB8-5BFF-BCFB650D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64937" y="2653932"/>
              <a:ext cx="1188821" cy="118882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A8FC0E-F566-DE72-A76B-02E332697B9C}"/>
              </a:ext>
            </a:extLst>
          </p:cNvPr>
          <p:cNvGrpSpPr/>
          <p:nvPr/>
        </p:nvGrpSpPr>
        <p:grpSpPr>
          <a:xfrm>
            <a:off x="7516304" y="2396879"/>
            <a:ext cx="2743200" cy="2313432"/>
            <a:chOff x="1731937" y="2272541"/>
            <a:chExt cx="2743200" cy="231343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985645-DCF5-0163-A1FE-219F6F6F1B32}"/>
                </a:ext>
              </a:extLst>
            </p:cNvPr>
            <p:cNvGrpSpPr/>
            <p:nvPr/>
          </p:nvGrpSpPr>
          <p:grpSpPr>
            <a:xfrm>
              <a:off x="1731937" y="2272541"/>
              <a:ext cx="2743200" cy="2313432"/>
              <a:chOff x="1731937" y="2272541"/>
              <a:chExt cx="2743200" cy="231343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122A1F-C594-9B08-8A44-6354277474FB}"/>
                  </a:ext>
                </a:extLst>
              </p:cNvPr>
              <p:cNvGrpSpPr/>
              <p:nvPr/>
            </p:nvGrpSpPr>
            <p:grpSpPr>
              <a:xfrm>
                <a:off x="1731937" y="2272541"/>
                <a:ext cx="2743200" cy="2313432"/>
                <a:chOff x="1731937" y="2251275"/>
                <a:chExt cx="2743200" cy="2313432"/>
              </a:xfrm>
            </p:grpSpPr>
            <p:sp>
              <p:nvSpPr>
                <p:cNvPr id="11" name="Rounded Rectangle 41">
                  <a:extLst>
                    <a:ext uri="{FF2B5EF4-FFF2-40B4-BE49-F238E27FC236}">
                      <a16:creationId xmlns:a16="http://schemas.microsoft.com/office/drawing/2014/main" id="{CC2DE712-B42B-D9DA-07A5-CF44198B60F6}"/>
                    </a:ext>
                  </a:extLst>
                </p:cNvPr>
                <p:cNvSpPr/>
                <p:nvPr/>
              </p:nvSpPr>
              <p:spPr bwMode="auto">
                <a:xfrm>
                  <a:off x="1947208" y="2251275"/>
                  <a:ext cx="2313432" cy="2313432"/>
                </a:xfrm>
                <a:prstGeom prst="roundRect">
                  <a:avLst>
                    <a:gd name="adj" fmla="val 10343"/>
                  </a:avLst>
                </a:prstGeom>
                <a:gradFill flip="none" rotWithShape="1">
                  <a:gsLst>
                    <a:gs pos="100000">
                      <a:srgbClr val="512BD4"/>
                    </a:gs>
                    <a:gs pos="48000">
                      <a:srgbClr val="9780E5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  <a:headEnd type="none" w="med" len="med"/>
                  <a:tailEnd type="none" w="med" len="med"/>
                </a:ln>
                <a:effectLst>
                  <a:reflection blurRad="6350" stA="20000" endPos="20000" dir="5400000" sy="-100000" algn="bl" rotWithShape="0"/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DD5385A-CFA6-3B76-93D3-16D1AC7C4563}"/>
                    </a:ext>
                  </a:extLst>
                </p:cNvPr>
                <p:cNvSpPr txBox="1"/>
                <p:nvPr/>
              </p:nvSpPr>
              <p:spPr>
                <a:xfrm>
                  <a:off x="1731937" y="3999560"/>
                  <a:ext cx="2743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 defTabSz="797999"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920876" algn="l"/>
                    </a:tabLst>
                    <a:defRPr/>
                  </a:pPr>
                  <a:r>
                    <a:rPr lang="en-US" b="1" spc="-50">
                      <a:ln w="3175">
                        <a:noFill/>
                      </a:ln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Client</a:t>
                  </a:r>
                </a:p>
              </p:txBody>
            </p:sp>
          </p:grp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065FDD4C-14FA-FEE2-604C-7B72151AB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33499" y="2628319"/>
                <a:ext cx="1186635" cy="1186635"/>
              </a:xfrm>
              <a:prstGeom prst="rect">
                <a:avLst/>
              </a:prstGeom>
            </p:spPr>
          </p:pic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16908317-939B-BEC0-D422-9E5FED771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3508" y="3023622"/>
              <a:ext cx="777011" cy="77701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5FF038-5FCC-26B5-CF28-BCBECB5F2C5C}"/>
              </a:ext>
            </a:extLst>
          </p:cNvPr>
          <p:cNvGrpSpPr/>
          <p:nvPr/>
        </p:nvGrpSpPr>
        <p:grpSpPr>
          <a:xfrm>
            <a:off x="4567267" y="2396879"/>
            <a:ext cx="2743200" cy="2313432"/>
            <a:chOff x="7612691" y="2255412"/>
            <a:chExt cx="2743200" cy="231343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A7C838-DAD4-BE23-9822-BFB2D5F08973}"/>
                </a:ext>
              </a:extLst>
            </p:cNvPr>
            <p:cNvGrpSpPr/>
            <p:nvPr/>
          </p:nvGrpSpPr>
          <p:grpSpPr>
            <a:xfrm>
              <a:off x="7612691" y="2255412"/>
              <a:ext cx="2743200" cy="2313432"/>
              <a:chOff x="1732711" y="2251275"/>
              <a:chExt cx="2743200" cy="2313432"/>
            </a:xfrm>
          </p:grpSpPr>
          <p:sp>
            <p:nvSpPr>
              <p:cNvPr id="16" name="Rounded Rectangle 48">
                <a:extLst>
                  <a:ext uri="{FF2B5EF4-FFF2-40B4-BE49-F238E27FC236}">
                    <a16:creationId xmlns:a16="http://schemas.microsoft.com/office/drawing/2014/main" id="{83F7C225-B9C7-5F9F-DAB2-321FDCAFC4D5}"/>
                  </a:ext>
                </a:extLst>
              </p:cNvPr>
              <p:cNvSpPr/>
              <p:nvPr/>
            </p:nvSpPr>
            <p:spPr bwMode="auto">
              <a:xfrm>
                <a:off x="1947208" y="2251275"/>
                <a:ext cx="2313432" cy="2313432"/>
              </a:xfrm>
              <a:prstGeom prst="roundRect">
                <a:avLst>
                  <a:gd name="adj" fmla="val 9289"/>
                </a:avLst>
              </a:prstGeom>
              <a:gradFill flip="none" rotWithShape="1">
                <a:gsLst>
                  <a:gs pos="100000">
                    <a:srgbClr val="512BD4"/>
                  </a:gs>
                  <a:gs pos="48000">
                    <a:srgbClr val="9780E5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  <a:headEnd type="none" w="med" len="med"/>
                <a:tailEnd type="none" w="med" len="med"/>
              </a:ln>
              <a:effectLst>
                <a:reflection blurRad="6350" stA="20000" endPos="20000" dir="5400000" sy="-100000" algn="bl" rotWithShape="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711F68-32AB-C108-783A-1B0A7BDF8201}"/>
                  </a:ext>
                </a:extLst>
              </p:cNvPr>
              <p:cNvSpPr txBox="1"/>
              <p:nvPr/>
            </p:nvSpPr>
            <p:spPr>
              <a:xfrm>
                <a:off x="1732711" y="4016689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797999" fontAlgn="base">
                  <a:spcBef>
                    <a:spcPct val="0"/>
                  </a:spcBef>
                  <a:spcAft>
                    <a:spcPct val="0"/>
                  </a:spcAft>
                  <a:tabLst>
                    <a:tab pos="920876" algn="l"/>
                  </a:tabLst>
                  <a:defRPr/>
                </a:pPr>
                <a:r>
                  <a:rPr lang="en-US" b="1" spc="-50">
                    <a:ln w="3175">
                      <a:noFill/>
                    </a:ln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Cloud</a:t>
                </a:r>
              </a:p>
            </p:txBody>
          </p:sp>
        </p:grpSp>
        <p:pic>
          <p:nvPicPr>
            <p:cNvPr id="18" name="Graphic 1">
              <a:extLst>
                <a:ext uri="{FF2B5EF4-FFF2-40B4-BE49-F238E27FC236}">
                  <a16:creationId xmlns:a16="http://schemas.microsoft.com/office/drawing/2014/main" id="{56F9CDCE-82A5-E122-A507-1787C518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19393" y="2711992"/>
              <a:ext cx="1186635" cy="118663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prstMaterial="matte"/>
          </p:spPr>
        </p:pic>
      </p:grpSp>
    </p:spTree>
    <p:extLst>
      <p:ext uri="{BB962C8B-B14F-4D97-AF65-F5344CB8AC3E}">
        <p14:creationId xmlns:p14="http://schemas.microsoft.com/office/powerpoint/2010/main" val="2265122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B91C69C6-4119-9B59-553A-DEE045E2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Modern web with .NET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5CB6151-8013-7147-2F4B-C3F189161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Learn more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8B5D6D8-5B27-2F3F-37B3-1FD67CFCE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5347" y="6038714"/>
            <a:ext cx="8976044" cy="246221"/>
          </a:xfrm>
        </p:spPr>
        <p:txBody>
          <a:bodyPr/>
          <a:lstStyle/>
          <a:p>
            <a:r>
              <a:rPr lang="en-US"/>
              <a:t>State of ASP.NET Core – 9:00 AM Pacific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59D4E2-B98B-08DE-785E-6097108CB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1409" y="6038714"/>
            <a:ext cx="131960" cy="246221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solidFill>
                  <a:schemeClr val="accent1"/>
                </a:solidFill>
                <a:ea typeface="Open Sans SemiBold"/>
                <a:cs typeface="Open Sans SemiBold"/>
              </a:rPr>
              <a:t>|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0C39DA-D21A-7A0D-7F49-64CD531B0BDA}"/>
              </a:ext>
            </a:extLst>
          </p:cNvPr>
          <p:cNvGrpSpPr/>
          <p:nvPr/>
        </p:nvGrpSpPr>
        <p:grpSpPr>
          <a:xfrm>
            <a:off x="544667" y="1910270"/>
            <a:ext cx="3081633" cy="2713326"/>
            <a:chOff x="544667" y="1910270"/>
            <a:chExt cx="3081633" cy="27133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FEE787-F0A4-253B-2B9B-2FD19276A0D4}"/>
                </a:ext>
              </a:extLst>
            </p:cNvPr>
            <p:cNvSpPr txBox="1"/>
            <p:nvPr/>
          </p:nvSpPr>
          <p:spPr>
            <a:xfrm>
              <a:off x="613169" y="2737305"/>
              <a:ext cx="275044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spc="-50">
                  <a:solidFill>
                    <a:srgbClr val="9780E5"/>
                  </a:solidFill>
                  <a:cs typeface="Segoe UI Semibold" panose="020B0702040204020203" pitchFamily="34" charset="0"/>
                </a:rPr>
                <a:t>Runtime</a:t>
              </a:r>
            </a:p>
          </p:txBody>
        </p:sp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629A9633-4AB2-C611-689C-B4E53AEC1C9A}"/>
                </a:ext>
              </a:extLst>
            </p:cNvPr>
            <p:cNvSpPr txBox="1">
              <a:spLocks/>
            </p:cNvSpPr>
            <p:nvPr/>
          </p:nvSpPr>
          <p:spPr>
            <a:xfrm>
              <a:off x="614258" y="3291737"/>
              <a:ext cx="3012042" cy="1331859"/>
            </a:xfrm>
            <a:prstGeom prst="rect">
              <a:avLst/>
            </a:prstGeom>
          </p:spPr>
          <p:txBody>
            <a:bodyPr vert="horz" lIns="0" tIns="182880" rIns="0" bIns="9144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800" kern="120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045" indent="-233045" algn="l">
                <a:lnSpc>
                  <a:spcPct val="125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Open Sans"/>
                  <a:cs typeface="Segoe UI"/>
                </a:rPr>
                <a:t>HTTP/3 &amp; Faster HTTP/2 uploads</a:t>
              </a:r>
              <a:r>
                <a:rPr lang="en-US" sz="1400">
                  <a:solidFill>
                    <a:srgbClr val="FFFFFF"/>
                  </a:solidFill>
                  <a:latin typeface="+mn-lt"/>
                  <a:ea typeface="Open Sans"/>
                  <a:cs typeface="Segoe UI"/>
                </a:rPr>
                <a:t> </a:t>
              </a:r>
              <a:endParaRPr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egoe UI" panose="020B0502040204020203" pitchFamily="34" charset="0"/>
              </a:endParaRPr>
            </a:p>
            <a:p>
              <a:pPr marL="233045" marR="0" lvl="0" indent="-233045" algn="l" defTabSz="914400" rtl="0" eaLnBrk="1" fontAlgn="auto" latinLnBrk="0" hangingPunct="1">
                <a:lnSpc>
                  <a:spcPct val="125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Open Sans"/>
                  <a:cs typeface="Segoe UI"/>
                </a:rPr>
                <a:t>ARM64 support for Kestrel &amp; IIS</a:t>
              </a:r>
              <a:endParaRPr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Open Sans"/>
                <a:cs typeface="Segoe UI"/>
              </a:endParaRPr>
            </a:p>
            <a:p>
              <a:pPr marL="233045" marR="0" lvl="0" indent="-233045" algn="l" defTabSz="914400" rtl="0" eaLnBrk="1" fontAlgn="auto" latinLnBrk="0" hangingPunct="1">
                <a:lnSpc>
                  <a:spcPct val="125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Open Sans"/>
                  <a:cs typeface="Segoe UI"/>
                </a:rPr>
                <a:t>Rate Limiting</a:t>
              </a:r>
            </a:p>
            <a:p>
              <a:pPr marL="233045" marR="0" lvl="0" indent="-233045" algn="l" defTabSz="914400" rtl="0" eaLnBrk="1" fontAlgn="auto" latinLnBrk="0" hangingPunct="1">
                <a:lnSpc>
                  <a:spcPct val="125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>
                  <a:solidFill>
                    <a:srgbClr val="FFFFFF"/>
                  </a:solidFill>
                  <a:latin typeface="+mn-lt"/>
                  <a:ea typeface="Open Sans"/>
                  <a:cs typeface="Segoe UI"/>
                </a:rPr>
                <a:t>Output caching</a:t>
              </a:r>
              <a:endParaRPr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Open Sans"/>
                <a:cs typeface="Segoe UI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egoe UI" panose="020B0502040204020203" pitchFamily="34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8B6D96B-32DF-E335-862A-3F8B785F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667" y="1910270"/>
              <a:ext cx="765880" cy="76588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B2568-1F78-A49E-39F9-BFFC1153DF59}"/>
              </a:ext>
            </a:extLst>
          </p:cNvPr>
          <p:cNvGrpSpPr/>
          <p:nvPr/>
        </p:nvGrpSpPr>
        <p:grpSpPr>
          <a:xfrm>
            <a:off x="4278944" y="1914439"/>
            <a:ext cx="3237453" cy="3076862"/>
            <a:chOff x="4053476" y="1914439"/>
            <a:chExt cx="3237453" cy="30768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AE3AE0-5A06-4D7E-2A29-1F5072A83242}"/>
                </a:ext>
              </a:extLst>
            </p:cNvPr>
            <p:cNvSpPr txBox="1"/>
            <p:nvPr/>
          </p:nvSpPr>
          <p:spPr>
            <a:xfrm>
              <a:off x="4432611" y="2737305"/>
              <a:ext cx="275044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en-US" sz="2400" b="1" kern="0" spc="-50">
                  <a:solidFill>
                    <a:srgbClr val="9780E5"/>
                  </a:solidFill>
                  <a:cs typeface="Segoe UI Semibold" panose="020B0702040204020203" pitchFamily="34" charset="0"/>
                </a:rPr>
                <a:t>APIs 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3FAD25B-82A1-7BE6-6B4C-A36ADF85E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5064" y="2005456"/>
              <a:ext cx="658322" cy="64100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328D73-215B-76D0-45DF-9419152394D4}"/>
                </a:ext>
              </a:extLst>
            </p:cNvPr>
            <p:cNvCxnSpPr>
              <a:cxnSpLocks/>
            </p:cNvCxnSpPr>
            <p:nvPr/>
          </p:nvCxnSpPr>
          <p:spPr>
            <a:xfrm>
              <a:off x="4053476" y="1914439"/>
              <a:ext cx="3732" cy="3076862"/>
            </a:xfrm>
            <a:prstGeom prst="line">
              <a:avLst/>
            </a:prstGeom>
            <a:ln>
              <a:solidFill>
                <a:srgbClr val="512BD4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72A70876-5684-294F-0504-6FF48143BE7C}"/>
                </a:ext>
              </a:extLst>
            </p:cNvPr>
            <p:cNvSpPr txBox="1">
              <a:spLocks/>
            </p:cNvSpPr>
            <p:nvPr/>
          </p:nvSpPr>
          <p:spPr>
            <a:xfrm>
              <a:off x="4432611" y="3291737"/>
              <a:ext cx="2858318" cy="1331859"/>
            </a:xfrm>
            <a:prstGeom prst="rect">
              <a:avLst/>
            </a:prstGeom>
          </p:spPr>
          <p:txBody>
            <a:bodyPr vert="horz" lIns="0" tIns="182880" rIns="0" bIns="9144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800" kern="120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045" indent="-233045" algn="l">
                <a:lnSpc>
                  <a:spcPct val="125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Open Sans"/>
                  <a:cs typeface="Segoe UI"/>
                </a:rPr>
                <a:t>Auth Improvements with JWT</a:t>
              </a:r>
            </a:p>
            <a:p>
              <a:pPr marL="233045" indent="-233045" algn="l">
                <a:lnSpc>
                  <a:spcPct val="125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Open Sans"/>
                  <a:cs typeface="Segoe UI"/>
                </a:rPr>
                <a:t>Route grouping</a:t>
              </a:r>
            </a:p>
            <a:p>
              <a:pPr marL="233045" indent="-233045" algn="l">
                <a:lnSpc>
                  <a:spcPct val="125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>
                  <a:solidFill>
                    <a:srgbClr val="FFFFFF"/>
                  </a:solidFill>
                  <a:latin typeface="+mn-lt"/>
                  <a:ea typeface="Open Sans"/>
                  <a:cs typeface="Segoe UI"/>
                </a:rPr>
                <a:t>Enhanced </a:t>
              </a:r>
              <a:r>
                <a:rPr lang="en-US" sz="1400" err="1">
                  <a:solidFill>
                    <a:srgbClr val="FFFFFF"/>
                  </a:solidFill>
                  <a:latin typeface="+mn-lt"/>
                  <a:ea typeface="Open Sans"/>
                  <a:cs typeface="Segoe UI"/>
                </a:rPr>
                <a:t>OpenAPI</a:t>
              </a:r>
              <a:r>
                <a:rPr lang="en-US" sz="1400">
                  <a:solidFill>
                    <a:srgbClr val="FFFFFF"/>
                  </a:solidFill>
                  <a:latin typeface="+mn-lt"/>
                  <a:ea typeface="Open Sans"/>
                  <a:cs typeface="Segoe UI"/>
                </a:rPr>
                <a:t> support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Open Sans"/>
                <a:cs typeface="Segoe UI"/>
              </a:endParaRPr>
            </a:p>
            <a:p>
              <a:pPr marL="233045" indent="-233045" algn="l">
                <a:lnSpc>
                  <a:spcPct val="125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Open Sans"/>
                  <a:cs typeface="Segoe UI"/>
                </a:rPr>
                <a:t>gRPC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Open Sans"/>
                  <a:cs typeface="Segoe UI"/>
                </a:rPr>
                <a:t> JSON transcoding </a:t>
              </a:r>
            </a:p>
            <a:p>
              <a:pPr algn="l">
                <a:lnSpc>
                  <a:spcPct val="125000"/>
                </a:lnSpc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Open Sans"/>
                <a:cs typeface="Segoe U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FB0753-997F-B3ED-0BF8-E2D42CAA3342}"/>
              </a:ext>
            </a:extLst>
          </p:cNvPr>
          <p:cNvGrpSpPr/>
          <p:nvPr/>
        </p:nvGrpSpPr>
        <p:grpSpPr>
          <a:xfrm>
            <a:off x="8129021" y="1920212"/>
            <a:ext cx="3875089" cy="2972953"/>
            <a:chOff x="8129021" y="1920212"/>
            <a:chExt cx="3875089" cy="29729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53EE4C-2472-E9BA-522E-F4EDE84BB520}"/>
                </a:ext>
              </a:extLst>
            </p:cNvPr>
            <p:cNvSpPr txBox="1"/>
            <p:nvPr/>
          </p:nvSpPr>
          <p:spPr>
            <a:xfrm>
              <a:off x="8509029" y="2737305"/>
              <a:ext cx="2750445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0" spc="-50">
                  <a:solidFill>
                    <a:srgbClr val="9780E5"/>
                  </a:solidFill>
                  <a:cs typeface="Segoe UI Semibold" panose="020B0702040204020203" pitchFamily="34" charset="0"/>
                </a:rPr>
                <a:t>Web UI</a:t>
              </a:r>
            </a:p>
          </p:txBody>
        </p:sp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5EA63B10-6328-03BA-5D5A-8EC1B1832845}"/>
                </a:ext>
              </a:extLst>
            </p:cNvPr>
            <p:cNvSpPr txBox="1">
              <a:spLocks/>
            </p:cNvSpPr>
            <p:nvPr/>
          </p:nvSpPr>
          <p:spPr>
            <a:xfrm>
              <a:off x="8510118" y="3236652"/>
              <a:ext cx="3493992" cy="1209627"/>
            </a:xfrm>
            <a:prstGeom prst="rect">
              <a:avLst/>
            </a:prstGeom>
          </p:spPr>
          <p:txBody>
            <a:bodyPr vert="horz" lIns="0" tIns="182880" rIns="0" bIns="9144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800" kern="120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125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Segoe UI" panose="020B0502040204020203" pitchFamily="34" charset="0"/>
                </a:rPr>
                <a:t>Blazor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Segoe UI" panose="020B0502040204020203" pitchFamily="34" charset="0"/>
                </a:rPr>
                <a:t> custom elements</a:t>
              </a:r>
            </a:p>
            <a:p>
              <a:pPr marL="233363" marR="0" lvl="0" indent="-233363" algn="l" defTabSz="914400" rtl="0" eaLnBrk="1" fontAlgn="auto" latinLnBrk="0" hangingPunct="1">
                <a:lnSpc>
                  <a:spcPct val="125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Segoe UI" panose="020B0502040204020203" pitchFamily="34" charset="0"/>
                </a:rPr>
                <a:t>Data binding get/set/after modifiers</a:t>
              </a:r>
            </a:p>
            <a:p>
              <a:pPr marL="233363" indent="-233363" algn="l">
                <a:lnSpc>
                  <a:spcPct val="125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err="1">
                  <a:solidFill>
                    <a:srgbClr val="FFFFFF"/>
                  </a:solidFill>
                  <a:latin typeface="+mn-lt"/>
                  <a:cs typeface="Segoe UI" panose="020B0502040204020203" pitchFamily="34" charset="0"/>
                </a:rPr>
                <a:t>WebAssembly</a:t>
              </a:r>
              <a:r>
                <a:rPr lang="en-US" sz="1400">
                  <a:solidFill>
                    <a:srgbClr val="FFFFFF"/>
                  </a:solidFill>
                  <a:latin typeface="+mn-lt"/>
                  <a:cs typeface="Segoe UI" panose="020B0502040204020203" pitchFamily="34" charset="0"/>
                </a:rPr>
                <a:t> SIMD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egoe UI" panose="020B0502040204020203" pitchFamily="34" charset="0"/>
              </a:endParaRPr>
            </a:p>
            <a:p>
              <a:pPr marL="233363" marR="0" lvl="0" indent="-233363" algn="l" defTabSz="914400" rtl="0" eaLnBrk="1" fontAlgn="auto" latinLnBrk="0" hangingPunct="1">
                <a:lnSpc>
                  <a:spcPct val="125000"/>
                </a:lnSpc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Segoe UI" panose="020B0502040204020203" pitchFamily="34" charset="0"/>
                </a:rPr>
                <a:t>Experimental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Segoe UI" panose="020B0502040204020203" pitchFamily="34" charset="0"/>
                </a:rPr>
                <a:t>QuickGrid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egoe UI" panose="020B0502040204020203" pitchFamily="34" charset="0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836A201-4C8C-08CD-1F30-7F1731F3E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55252" y="1972580"/>
              <a:ext cx="641259" cy="641259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E66ADC2-BB02-1A1F-2189-CD7659DF57B4}"/>
                </a:ext>
              </a:extLst>
            </p:cNvPr>
            <p:cNvCxnSpPr>
              <a:cxnSpLocks/>
            </p:cNvCxnSpPr>
            <p:nvPr/>
          </p:nvCxnSpPr>
          <p:spPr>
            <a:xfrm>
              <a:off x="8129021" y="1920212"/>
              <a:ext cx="9504" cy="2972953"/>
            </a:xfrm>
            <a:prstGeom prst="line">
              <a:avLst/>
            </a:prstGeom>
            <a:ln>
              <a:solidFill>
                <a:srgbClr val="512BD4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9609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0A44C70B-79BA-51A8-A263-F01F90E56124}"/>
              </a:ext>
            </a:extLst>
          </p:cNvPr>
          <p:cNvGrpSpPr/>
          <p:nvPr/>
        </p:nvGrpSpPr>
        <p:grpSpPr>
          <a:xfrm>
            <a:off x="369515" y="263034"/>
            <a:ext cx="11445709" cy="6401483"/>
            <a:chOff x="369515" y="236064"/>
            <a:chExt cx="11445709" cy="6401483"/>
          </a:xfrm>
          <a:solidFill>
            <a:srgbClr val="512BD4">
              <a:alpha val="35000"/>
            </a:srgbClr>
          </a:solidFill>
        </p:grpSpPr>
        <p:pic>
          <p:nvPicPr>
            <p:cNvPr id="50" name="Graphic 49" descr="Lightbulb outline">
              <a:extLst>
                <a:ext uri="{FF2B5EF4-FFF2-40B4-BE49-F238E27FC236}">
                  <a16:creationId xmlns:a16="http://schemas.microsoft.com/office/drawing/2014/main" id="{591848B0-7D01-5705-C547-DBD12382B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3731" y="236064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Airplane outline">
              <a:extLst>
                <a:ext uri="{FF2B5EF4-FFF2-40B4-BE49-F238E27FC236}">
                  <a16:creationId xmlns:a16="http://schemas.microsoft.com/office/drawing/2014/main" id="{952FC6DA-0569-33A2-1F69-E4D90959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8889" y="398120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Bank outline">
              <a:extLst>
                <a:ext uri="{FF2B5EF4-FFF2-40B4-BE49-F238E27FC236}">
                  <a16:creationId xmlns:a16="http://schemas.microsoft.com/office/drawing/2014/main" id="{D689EF3D-B059-91C4-6165-88D64930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9515" y="1905043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Bus outline">
              <a:extLst>
                <a:ext uri="{FF2B5EF4-FFF2-40B4-BE49-F238E27FC236}">
                  <a16:creationId xmlns:a16="http://schemas.microsoft.com/office/drawing/2014/main" id="{D0CE3D2B-ADD5-EB8D-AC74-583C2B81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38239" y="3745666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r outline">
              <a:extLst>
                <a:ext uri="{FF2B5EF4-FFF2-40B4-BE49-F238E27FC236}">
                  <a16:creationId xmlns:a16="http://schemas.microsoft.com/office/drawing/2014/main" id="{2015FAE8-D607-5BC6-929B-C6702C165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00681" y="1164064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Classroom outline">
              <a:extLst>
                <a:ext uri="{FF2B5EF4-FFF2-40B4-BE49-F238E27FC236}">
                  <a16:creationId xmlns:a16="http://schemas.microsoft.com/office/drawing/2014/main" id="{1A254232-07F4-9603-B08F-67D9019DF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4953" y="3250594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Cruise ship outline">
              <a:extLst>
                <a:ext uri="{FF2B5EF4-FFF2-40B4-BE49-F238E27FC236}">
                  <a16:creationId xmlns:a16="http://schemas.microsoft.com/office/drawing/2014/main" id="{7B5A2B19-DE77-19DE-B90C-FF59736EB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2832" y="2362243"/>
              <a:ext cx="914400" cy="914400"/>
            </a:xfrm>
            <a:prstGeom prst="rect">
              <a:avLst/>
            </a:prstGeom>
          </p:spPr>
        </p:pic>
        <p:pic>
          <p:nvPicPr>
            <p:cNvPr id="57" name="Graphic 56" descr="Elliptical outline">
              <a:extLst>
                <a:ext uri="{FF2B5EF4-FFF2-40B4-BE49-F238E27FC236}">
                  <a16:creationId xmlns:a16="http://schemas.microsoft.com/office/drawing/2014/main" id="{68B9B7B6-03EB-1434-350E-9EAEA1921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07214" y="1220460"/>
              <a:ext cx="914400" cy="914400"/>
            </a:xfrm>
            <a:prstGeom prst="rect">
              <a:avLst/>
            </a:prstGeom>
          </p:spPr>
        </p:pic>
        <p:pic>
          <p:nvPicPr>
            <p:cNvPr id="58" name="Graphic 57" descr="Home outline">
              <a:extLst>
                <a:ext uri="{FF2B5EF4-FFF2-40B4-BE49-F238E27FC236}">
                  <a16:creationId xmlns:a16="http://schemas.microsoft.com/office/drawing/2014/main" id="{BF10508B-7DD0-E6DB-2954-CF3699CEB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756680" y="1312520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Monitor outline">
              <a:extLst>
                <a:ext uri="{FF2B5EF4-FFF2-40B4-BE49-F238E27FC236}">
                  <a16:creationId xmlns:a16="http://schemas.microsoft.com/office/drawing/2014/main" id="{5E29E871-CA8F-0C1C-3985-5F8EE6B9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590931" y="2904022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Ticket outline">
              <a:extLst>
                <a:ext uri="{FF2B5EF4-FFF2-40B4-BE49-F238E27FC236}">
                  <a16:creationId xmlns:a16="http://schemas.microsoft.com/office/drawing/2014/main" id="{4F7E9380-85C3-AE61-6673-ED5DB0515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19589" y="253707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Train outline">
              <a:extLst>
                <a:ext uri="{FF2B5EF4-FFF2-40B4-BE49-F238E27FC236}">
                  <a16:creationId xmlns:a16="http://schemas.microsoft.com/office/drawing/2014/main" id="{C74C0672-EEA7-98E5-4583-2AA1ED5CB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479331" y="294383"/>
              <a:ext cx="914400" cy="914400"/>
            </a:xfrm>
            <a:prstGeom prst="rect">
              <a:avLst/>
            </a:prstGeom>
          </p:spPr>
        </p:pic>
        <p:pic>
          <p:nvPicPr>
            <p:cNvPr id="62" name="Graphic 61" descr="Washing Machine outline">
              <a:extLst>
                <a:ext uri="{FF2B5EF4-FFF2-40B4-BE49-F238E27FC236}">
                  <a16:creationId xmlns:a16="http://schemas.microsoft.com/office/drawing/2014/main" id="{A660B3FC-1A9A-401A-6976-0C62D19E9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85280" y="1294277"/>
              <a:ext cx="914400" cy="914400"/>
            </a:xfrm>
            <a:prstGeom prst="rect">
              <a:avLst/>
            </a:prstGeom>
          </p:spPr>
        </p:pic>
        <p:pic>
          <p:nvPicPr>
            <p:cNvPr id="63" name="Graphic 62" descr="Web cam outline">
              <a:extLst>
                <a:ext uri="{FF2B5EF4-FFF2-40B4-BE49-F238E27FC236}">
                  <a16:creationId xmlns:a16="http://schemas.microsoft.com/office/drawing/2014/main" id="{4C2551A7-1C28-8AFF-D7AD-3D18A990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075429" y="2875487"/>
              <a:ext cx="914400" cy="914400"/>
            </a:xfrm>
            <a:prstGeom prst="rect">
              <a:avLst/>
            </a:prstGeom>
          </p:spPr>
        </p:pic>
        <p:pic>
          <p:nvPicPr>
            <p:cNvPr id="64" name="Graphic 63" descr="Airplane outline">
              <a:extLst>
                <a:ext uri="{FF2B5EF4-FFF2-40B4-BE49-F238E27FC236}">
                  <a16:creationId xmlns:a16="http://schemas.microsoft.com/office/drawing/2014/main" id="{3F22B74C-98CD-DA98-B583-919D94537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9858" y="1774961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Bank outline">
              <a:extLst>
                <a:ext uri="{FF2B5EF4-FFF2-40B4-BE49-F238E27FC236}">
                  <a16:creationId xmlns:a16="http://schemas.microsoft.com/office/drawing/2014/main" id="{4643DA97-A39B-87B7-2E7F-4BA53FD8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41748" y="5351266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Car outline">
              <a:extLst>
                <a:ext uri="{FF2B5EF4-FFF2-40B4-BE49-F238E27FC236}">
                  <a16:creationId xmlns:a16="http://schemas.microsoft.com/office/drawing/2014/main" id="{F0D21698-9910-96C3-A577-0814C5DF8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8229" y="4103042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Cruise ship outline">
              <a:extLst>
                <a:ext uri="{FF2B5EF4-FFF2-40B4-BE49-F238E27FC236}">
                  <a16:creationId xmlns:a16="http://schemas.microsoft.com/office/drawing/2014/main" id="{28236AB5-CF65-F736-A7AB-018F78251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96366" y="5522389"/>
              <a:ext cx="914400" cy="914400"/>
            </a:xfrm>
            <a:prstGeom prst="rect">
              <a:avLst/>
            </a:prstGeom>
          </p:spPr>
        </p:pic>
        <p:pic>
          <p:nvPicPr>
            <p:cNvPr id="68" name="Graphic 67" descr="Washing Machine outline">
              <a:extLst>
                <a:ext uri="{FF2B5EF4-FFF2-40B4-BE49-F238E27FC236}">
                  <a16:creationId xmlns:a16="http://schemas.microsoft.com/office/drawing/2014/main" id="{7A158EAB-A317-BC2F-0E0D-FA2A3B84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121830" y="4248173"/>
              <a:ext cx="914400" cy="914400"/>
            </a:xfrm>
            <a:prstGeom prst="rect">
              <a:avLst/>
            </a:prstGeom>
          </p:spPr>
        </p:pic>
        <p:pic>
          <p:nvPicPr>
            <p:cNvPr id="69" name="Graphic 68" descr="Lightbulb outline">
              <a:extLst>
                <a:ext uri="{FF2B5EF4-FFF2-40B4-BE49-F238E27FC236}">
                  <a16:creationId xmlns:a16="http://schemas.microsoft.com/office/drawing/2014/main" id="{5350CE43-3F5F-0089-906C-5D48E0FF4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84548" y="1865939"/>
              <a:ext cx="914400" cy="914400"/>
            </a:xfrm>
            <a:prstGeom prst="rect">
              <a:avLst/>
            </a:prstGeom>
          </p:spPr>
        </p:pic>
        <p:pic>
          <p:nvPicPr>
            <p:cNvPr id="70" name="Graphic 69" descr="Home outline">
              <a:extLst>
                <a:ext uri="{FF2B5EF4-FFF2-40B4-BE49-F238E27FC236}">
                  <a16:creationId xmlns:a16="http://schemas.microsoft.com/office/drawing/2014/main" id="{4B326BBA-40CE-0286-1D09-F8859F878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85560" y="4540102"/>
              <a:ext cx="914400" cy="914400"/>
            </a:xfrm>
            <a:prstGeom prst="rect">
              <a:avLst/>
            </a:prstGeom>
          </p:spPr>
        </p:pic>
        <p:pic>
          <p:nvPicPr>
            <p:cNvPr id="71" name="Graphic 70" descr="Elliptical outline">
              <a:extLst>
                <a:ext uri="{FF2B5EF4-FFF2-40B4-BE49-F238E27FC236}">
                  <a16:creationId xmlns:a16="http://schemas.microsoft.com/office/drawing/2014/main" id="{211AF2CD-D20A-A73A-7C42-78738BF49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900824" y="5114780"/>
              <a:ext cx="914400" cy="914400"/>
            </a:xfrm>
            <a:prstGeom prst="rect">
              <a:avLst/>
            </a:prstGeom>
          </p:spPr>
        </p:pic>
        <p:pic>
          <p:nvPicPr>
            <p:cNvPr id="72" name="Graphic 71" descr="Monitor outline">
              <a:extLst>
                <a:ext uri="{FF2B5EF4-FFF2-40B4-BE49-F238E27FC236}">
                  <a16:creationId xmlns:a16="http://schemas.microsoft.com/office/drawing/2014/main" id="{F737AAC0-3128-9029-77F9-63E361FE2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070170" y="4967199"/>
              <a:ext cx="914400" cy="914400"/>
            </a:xfrm>
            <a:prstGeom prst="rect">
              <a:avLst/>
            </a:prstGeom>
          </p:spPr>
        </p:pic>
        <p:pic>
          <p:nvPicPr>
            <p:cNvPr id="73" name="Graphic 72" descr="Web cam outline">
              <a:extLst>
                <a:ext uri="{FF2B5EF4-FFF2-40B4-BE49-F238E27FC236}">
                  <a16:creationId xmlns:a16="http://schemas.microsoft.com/office/drawing/2014/main" id="{CC4FF04D-3097-FCDC-1847-41F74131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14711" y="5723147"/>
              <a:ext cx="914400" cy="914400"/>
            </a:xfrm>
            <a:prstGeom prst="rect">
              <a:avLst/>
            </a:prstGeom>
          </p:spPr>
        </p:pic>
        <p:pic>
          <p:nvPicPr>
            <p:cNvPr id="74" name="Graphic 73" descr="Lightbulb outline">
              <a:extLst>
                <a:ext uri="{FF2B5EF4-FFF2-40B4-BE49-F238E27FC236}">
                  <a16:creationId xmlns:a16="http://schemas.microsoft.com/office/drawing/2014/main" id="{DF10FFB1-36AB-4053-7627-5E80EB47D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7512" y="5517046"/>
              <a:ext cx="914400" cy="914400"/>
            </a:xfrm>
            <a:prstGeom prst="rect">
              <a:avLst/>
            </a:prstGeom>
          </p:spPr>
        </p:pic>
        <p:pic>
          <p:nvPicPr>
            <p:cNvPr id="75" name="Graphic 74" descr="Train outline">
              <a:extLst>
                <a:ext uri="{FF2B5EF4-FFF2-40B4-BE49-F238E27FC236}">
                  <a16:creationId xmlns:a16="http://schemas.microsoft.com/office/drawing/2014/main" id="{470542F2-FA6E-3BF1-0356-8F6889D5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659587" y="5619773"/>
              <a:ext cx="914400" cy="914400"/>
            </a:xfrm>
            <a:prstGeom prst="rect">
              <a:avLst/>
            </a:prstGeom>
          </p:spPr>
        </p:pic>
        <p:pic>
          <p:nvPicPr>
            <p:cNvPr id="76" name="Graphic 75" descr="Car outline">
              <a:extLst>
                <a:ext uri="{FF2B5EF4-FFF2-40B4-BE49-F238E27FC236}">
                  <a16:creationId xmlns:a16="http://schemas.microsoft.com/office/drawing/2014/main" id="{4F5D96C8-CF21-DFF0-3FF0-8BB277F5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34722" y="5637540"/>
              <a:ext cx="914400" cy="9144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E91367A-96E7-E5EF-51B9-ECACEB13A6F7}"/>
              </a:ext>
            </a:extLst>
          </p:cNvPr>
          <p:cNvGrpSpPr/>
          <p:nvPr/>
        </p:nvGrpSpPr>
        <p:grpSpPr>
          <a:xfrm>
            <a:off x="3786798" y="1540500"/>
            <a:ext cx="4614177" cy="3972508"/>
            <a:chOff x="3786798" y="1540500"/>
            <a:chExt cx="4614177" cy="3972508"/>
          </a:xfrm>
        </p:grpSpPr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4DF7CF4D-CD16-094B-2701-807C4D8B3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786798" y="3113995"/>
              <a:ext cx="641259" cy="641259"/>
            </a:xfrm>
            <a:prstGeom prst="rect">
              <a:avLst/>
            </a:prstGeom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822DFD6A-D5CA-A1D7-FFC0-768B49853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366016" y="4389426"/>
              <a:ext cx="640080" cy="640080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prstMaterial="matte"/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2548B24F-AB05-2FAF-AF4C-8FD41994B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905125" y="1540500"/>
              <a:ext cx="640080" cy="640080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72FB5C6E-5170-135D-FFB2-81F7389D1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6614290" y="1540500"/>
              <a:ext cx="640080" cy="640080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DB8A6D59-5DBB-8B12-BC27-8BFAE7D8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760895" y="3108960"/>
              <a:ext cx="640080" cy="640080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F1DB6A05-8A0A-B832-02BC-E37096181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 l="-8334" t="-8334" r="-8334" b="-8334"/>
            <a:stretch/>
          </p:blipFill>
          <p:spPr>
            <a:xfrm>
              <a:off x="7207172" y="4385333"/>
              <a:ext cx="640080" cy="640080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C1243749-0764-575B-ED8A-3E3CBF834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5837888" y="4964368"/>
              <a:ext cx="548640" cy="548640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56B79A6-FB22-DC40-B78E-E882819E2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H="1" flipV="1">
              <a:off x="5225165" y="2180580"/>
              <a:ext cx="602090" cy="928380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3E08259-A32F-F4AC-2E76-1838B56A0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5895" y="2199595"/>
              <a:ext cx="514003" cy="909365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D61D96A-0F7F-CA91-0D1C-DE6557169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460959" y="3429000"/>
              <a:ext cx="1258282" cy="0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CB9A99D-D91E-FE1A-35BB-FDF655903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449323" y="3429000"/>
              <a:ext cx="1258282" cy="0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A542EE-71B1-FEAB-71E5-6E4BC9504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25" y="3789887"/>
              <a:ext cx="802480" cy="750215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024EE76-A17B-A53F-F02A-2DF03E2D3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99263" y="3689337"/>
              <a:ext cx="878475" cy="791062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10AFAC0-7869-B8D2-3FBA-DC8FA4620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1575" y="3818422"/>
              <a:ext cx="0" cy="1167212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itle 34">
            <a:extLst>
              <a:ext uri="{FF2B5EF4-FFF2-40B4-BE49-F238E27FC236}">
                <a16:creationId xmlns:a16="http://schemas.microsoft.com/office/drawing/2014/main" id="{94D85245-F7DC-98E0-8B95-B819B72D7F13}"/>
              </a:ext>
            </a:extLst>
          </p:cNvPr>
          <p:cNvSpPr txBox="1">
            <a:spLocks/>
          </p:cNvSpPr>
          <p:nvPr/>
        </p:nvSpPr>
        <p:spPr>
          <a:xfrm>
            <a:off x="590078" y="569257"/>
            <a:ext cx="10515818" cy="418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n-US"/>
              <a:t>APIs are everywhere</a:t>
            </a:r>
            <a:endParaRPr lang="en-US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42F85F-FDA9-090D-96F4-2091D544EE5D}"/>
              </a:ext>
            </a:extLst>
          </p:cNvPr>
          <p:cNvGrpSpPr/>
          <p:nvPr/>
        </p:nvGrpSpPr>
        <p:grpSpPr>
          <a:xfrm>
            <a:off x="5573987" y="2925367"/>
            <a:ext cx="1044026" cy="1007266"/>
            <a:chOff x="5404218" y="3573807"/>
            <a:chExt cx="1044026" cy="1007266"/>
          </a:xfrm>
        </p:grpSpPr>
        <p:sp>
          <p:nvSpPr>
            <p:cNvPr id="6" name="Rounded Rectangle 131">
              <a:extLst>
                <a:ext uri="{FF2B5EF4-FFF2-40B4-BE49-F238E27FC236}">
                  <a16:creationId xmlns:a16="http://schemas.microsoft.com/office/drawing/2014/main" id="{7E2BE1E0-68EB-3F79-F2CE-F1C9E17117C1}"/>
                </a:ext>
              </a:extLst>
            </p:cNvPr>
            <p:cNvSpPr/>
            <p:nvPr/>
          </p:nvSpPr>
          <p:spPr bwMode="auto">
            <a:xfrm>
              <a:off x="5415369" y="3573807"/>
              <a:ext cx="1032875" cy="1007266"/>
            </a:xfrm>
            <a:prstGeom prst="roundRect">
              <a:avLst/>
            </a:prstGeom>
            <a:gradFill>
              <a:gsLst>
                <a:gs pos="41000">
                  <a:srgbClr val="512BD5"/>
                </a:gs>
                <a:gs pos="100000">
                  <a:srgbClr val="9780E5"/>
                </a:gs>
              </a:gsLst>
              <a:lin ang="3300000" scaled="0"/>
            </a:gradFill>
            <a:ln>
              <a:noFill/>
              <a:headEnd type="none" w="med" len="med"/>
              <a:tailEnd type="none" w="med" len="med"/>
            </a:ln>
            <a:effectLst>
              <a:reflection blurRad="6350" stA="27000" endPos="35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166EFD"/>
                    </a:gs>
                    <a:gs pos="68000">
                      <a:srgbClr val="9780E5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ED7B2D-171F-6C5F-393F-6D93CDD1E4A4}"/>
                </a:ext>
              </a:extLst>
            </p:cNvPr>
            <p:cNvSpPr/>
            <p:nvPr/>
          </p:nvSpPr>
          <p:spPr>
            <a:xfrm>
              <a:off x="5404218" y="3678251"/>
              <a:ext cx="1032875" cy="8679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APIs</a:t>
              </a: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794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p Arrow 1">
            <a:extLst>
              <a:ext uri="{FF2B5EF4-FFF2-40B4-BE49-F238E27FC236}">
                <a16:creationId xmlns:a16="http://schemas.microsoft.com/office/drawing/2014/main" id="{82FF09C7-EBFE-7D66-273F-24EA83018B4C}"/>
              </a:ext>
            </a:extLst>
          </p:cNvPr>
          <p:cNvSpPr/>
          <p:nvPr/>
        </p:nvSpPr>
        <p:spPr bwMode="auto">
          <a:xfrm rot="5400000">
            <a:off x="6334122" y="-1771120"/>
            <a:ext cx="1009636" cy="10241316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12BD4">
                  <a:alpha val="52000"/>
                </a:srgbClr>
              </a:gs>
              <a:gs pos="100000">
                <a:srgbClr val="8661C5">
                  <a:alpha val="0"/>
                </a:srgbClr>
              </a:gs>
              <a:gs pos="52000">
                <a:srgbClr val="8661C5">
                  <a:alpha val="57000"/>
                </a:srgbClr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9824865-35BA-5132-326E-64478B10F279}"/>
              </a:ext>
            </a:extLst>
          </p:cNvPr>
          <p:cNvSpPr/>
          <p:nvPr/>
        </p:nvSpPr>
        <p:spPr bwMode="auto">
          <a:xfrm>
            <a:off x="1561784" y="3085585"/>
            <a:ext cx="517869" cy="510186"/>
          </a:xfrm>
          <a:prstGeom prst="ellipse">
            <a:avLst/>
          </a:prstGeom>
          <a:gradFill>
            <a:gsLst>
              <a:gs pos="100000">
                <a:srgbClr val="512BD4"/>
              </a:gs>
              <a:gs pos="48000">
                <a:srgbClr val="9780E5"/>
              </a:gs>
            </a:gsLst>
            <a:path path="circle">
              <a:fillToRect r="100000" b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E04431-14B6-8C0F-FB2A-69C49F2ED413}"/>
              </a:ext>
            </a:extLst>
          </p:cNvPr>
          <p:cNvSpPr/>
          <p:nvPr/>
        </p:nvSpPr>
        <p:spPr bwMode="auto">
          <a:xfrm>
            <a:off x="3958802" y="2633518"/>
            <a:ext cx="1416629" cy="1410856"/>
          </a:xfrm>
          <a:prstGeom prst="ellipse">
            <a:avLst/>
          </a:prstGeom>
          <a:gradFill>
            <a:gsLst>
              <a:gs pos="100000">
                <a:srgbClr val="512BD4"/>
              </a:gs>
              <a:gs pos="48000">
                <a:srgbClr val="9780E5"/>
              </a:gs>
            </a:gsLst>
            <a:path path="circle">
              <a:fillToRect r="100000" b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F8ABA3-751A-2CA8-92F0-73CC8FFE224E}"/>
              </a:ext>
            </a:extLst>
          </p:cNvPr>
          <p:cNvSpPr/>
          <p:nvPr/>
        </p:nvSpPr>
        <p:spPr bwMode="auto">
          <a:xfrm>
            <a:off x="7254571" y="1792755"/>
            <a:ext cx="3179651" cy="3179650"/>
          </a:xfrm>
          <a:prstGeom prst="ellipse">
            <a:avLst/>
          </a:prstGeom>
          <a:gradFill>
            <a:gsLst>
              <a:gs pos="100000">
                <a:srgbClr val="512BD4"/>
              </a:gs>
              <a:gs pos="48000">
                <a:srgbClr val="9780E5"/>
              </a:gs>
            </a:gsLst>
            <a:path path="circle">
              <a:fillToRect r="100000" b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18F804-23A7-BB04-3B8B-C86726DFD4E8}"/>
              </a:ext>
            </a:extLst>
          </p:cNvPr>
          <p:cNvGrpSpPr/>
          <p:nvPr/>
        </p:nvGrpSpPr>
        <p:grpSpPr>
          <a:xfrm>
            <a:off x="732580" y="5235249"/>
            <a:ext cx="4828327" cy="856218"/>
            <a:chOff x="6888171" y="4211797"/>
            <a:chExt cx="4828327" cy="856218"/>
          </a:xfrm>
        </p:grpSpPr>
        <p:sp>
          <p:nvSpPr>
            <p:cNvPr id="15" name="Rounded Rectangle 21">
              <a:extLst>
                <a:ext uri="{FF2B5EF4-FFF2-40B4-BE49-F238E27FC236}">
                  <a16:creationId xmlns:a16="http://schemas.microsoft.com/office/drawing/2014/main" id="{670FF5FB-7A44-4D4E-7588-9E9DE5569BC2}"/>
                </a:ext>
              </a:extLst>
            </p:cNvPr>
            <p:cNvSpPr/>
            <p:nvPr/>
          </p:nvSpPr>
          <p:spPr>
            <a:xfrm>
              <a:off x="6888171" y="4211797"/>
              <a:ext cx="4828327" cy="856218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7864B345-CE95-1639-B810-7DB5C4F31840}"/>
                </a:ext>
              </a:extLst>
            </p:cNvPr>
            <p:cNvSpPr txBox="1">
              <a:spLocks/>
            </p:cNvSpPr>
            <p:nvPr/>
          </p:nvSpPr>
          <p:spPr>
            <a:xfrm>
              <a:off x="8400979" y="4312843"/>
              <a:ext cx="2200039" cy="6647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800" b="1" i="0" u="none" strike="noStrike" kern="0" cap="none" spc="-50" normalizeH="0" baseline="0" noProof="0">
                  <a:ln>
                    <a:noFill/>
                  </a:ln>
                  <a:solidFill>
                    <a:srgbClr val="8B73E2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</a:rPr>
                <a:t>&gt;11</a:t>
              </a:r>
              <a:r>
                <a:rPr kumimoji="0" lang="en-US" sz="3400" b="1" i="0" u="none" strike="noStrike" kern="0" cap="none" spc="-50" normalizeH="0" baseline="0" noProof="0">
                  <a:ln>
                    <a:noFill/>
                  </a:ln>
                  <a:solidFill>
                    <a:srgbClr val="8B73E2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</a:rPr>
                <a:t>X</a:t>
              </a:r>
              <a:endParaRPr kumimoji="0" lang="en-US" sz="3400" b="1" i="0" u="none" strike="noStrike" kern="0" cap="none" spc="-50" normalizeH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4C45B7-EABD-8CCB-757D-77CF84C7B5E4}"/>
                </a:ext>
              </a:extLst>
            </p:cNvPr>
            <p:cNvSpPr txBox="1"/>
            <p:nvPr/>
          </p:nvSpPr>
          <p:spPr>
            <a:xfrm>
              <a:off x="10208540" y="4431605"/>
              <a:ext cx="1465999" cy="40011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3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Open Sans"/>
                  <a:ea typeface="Open Sans"/>
                  <a:cs typeface="Open Sans"/>
                </a:rPr>
                <a:t>FASTER THAN </a:t>
              </a:r>
              <a:br>
                <a:rPr lang="en-US" sz="13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Open Sans"/>
                  <a:ea typeface="Open Sans"/>
                  <a:cs typeface="Open Sans"/>
                </a:rPr>
              </a:br>
              <a:r>
                <a:rPr lang="en-US" sz="13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Open Sans"/>
                  <a:ea typeface="Open Sans"/>
                  <a:cs typeface="Open Sans"/>
                </a:rPr>
                <a:t>NODE.JS</a:t>
              </a:r>
              <a:endParaRPr kumimoji="0" lang="en-US" sz="13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3AE17E-7EC8-2804-44AB-BA0CF123769F}"/>
                </a:ext>
              </a:extLst>
            </p:cNvPr>
            <p:cNvSpPr txBox="1"/>
            <p:nvPr/>
          </p:nvSpPr>
          <p:spPr>
            <a:xfrm>
              <a:off x="6892846" y="4434132"/>
              <a:ext cx="195583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ASP.NET CORE WEB FRAMEWORK IS</a:t>
              </a:r>
              <a:endParaRPr kumimoji="0" lang="en-US" sz="13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id="{D684772C-C24D-B50E-F7E1-C2EF3331C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950">
                <a:ea typeface="Open Sans"/>
                <a:cs typeface="Segoe UI"/>
              </a:rPr>
              <a:t>.NET 7 Performance – APIs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E5D54F-0ECA-151A-4CA8-B47671226713}"/>
              </a:ext>
            </a:extLst>
          </p:cNvPr>
          <p:cNvSpPr txBox="1"/>
          <p:nvPr/>
        </p:nvSpPr>
        <p:spPr>
          <a:xfrm>
            <a:off x="578533" y="1006286"/>
            <a:ext cx="893354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Requests Per Second (Millions)</a:t>
            </a:r>
            <a:endParaRPr lang="en-US">
              <a:solidFill>
                <a:schemeClr val="bg1"/>
              </a:solidFill>
              <a:ea typeface="Open Sans"/>
              <a:cs typeface="Open San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A27411-5579-3FB5-0671-9510E1636D61}"/>
              </a:ext>
            </a:extLst>
          </p:cNvPr>
          <p:cNvGrpSpPr/>
          <p:nvPr/>
        </p:nvGrpSpPr>
        <p:grpSpPr>
          <a:xfrm>
            <a:off x="7254571" y="3221507"/>
            <a:ext cx="3179651" cy="2122467"/>
            <a:chOff x="6920707" y="3148667"/>
            <a:chExt cx="3847378" cy="25681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9C439F-62D3-7177-13B6-8A034C75DC4C}"/>
                </a:ext>
              </a:extLst>
            </p:cNvPr>
            <p:cNvSpPr txBox="1"/>
            <p:nvPr/>
          </p:nvSpPr>
          <p:spPr>
            <a:xfrm>
              <a:off x="6920707" y="3148667"/>
              <a:ext cx="3847378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7.02M</a:t>
              </a:r>
              <a:endParaRPr kumimoji="0" lang="en-US" sz="2800" i="0" u="none" strike="noStrike" kern="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E405FE-F28F-1F4C-88C2-F3E81B60118A}"/>
                </a:ext>
              </a:extLst>
            </p:cNvPr>
            <p:cNvSpPr txBox="1"/>
            <p:nvPr/>
          </p:nvSpPr>
          <p:spPr>
            <a:xfrm>
              <a:off x="7572717" y="5336295"/>
              <a:ext cx="2612368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ASP.NET Core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82BBCDA-9730-9035-E9CE-8AC122F18F7A}"/>
              </a:ext>
            </a:extLst>
          </p:cNvPr>
          <p:cNvGrpSpPr/>
          <p:nvPr/>
        </p:nvGrpSpPr>
        <p:grpSpPr>
          <a:xfrm>
            <a:off x="3700414" y="2192662"/>
            <a:ext cx="1933099" cy="2322522"/>
            <a:chOff x="3272790" y="2192662"/>
            <a:chExt cx="1933099" cy="23225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24EE0B-C254-368B-023E-81C9B0FB76CC}"/>
                </a:ext>
              </a:extLst>
            </p:cNvPr>
            <p:cNvSpPr txBox="1"/>
            <p:nvPr/>
          </p:nvSpPr>
          <p:spPr>
            <a:xfrm>
              <a:off x="3272790" y="4134627"/>
              <a:ext cx="193309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4025">
                <a:defRPr/>
              </a:pPr>
              <a:r>
                <a: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</a:rPr>
                <a:t>Java</a:t>
              </a:r>
              <a:r>
                <a:rPr lang="en-US" sz="1800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 Servlet</a:t>
              </a:r>
              <a:endParaRPr lang="en-US">
                <a:solidFill>
                  <a:schemeClr val="bg1"/>
                </a:solidFill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049A92-F3C9-EE50-2384-8B9B458BF9FD}"/>
                </a:ext>
              </a:extLst>
            </p:cNvPr>
            <p:cNvSpPr txBox="1"/>
            <p:nvPr/>
          </p:nvSpPr>
          <p:spPr>
            <a:xfrm>
              <a:off x="3582993" y="2192662"/>
              <a:ext cx="131086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2.20M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107A03-18CF-71D5-E5F0-82E65D2A5489}"/>
              </a:ext>
            </a:extLst>
          </p:cNvPr>
          <p:cNvGrpSpPr/>
          <p:nvPr/>
        </p:nvGrpSpPr>
        <p:grpSpPr>
          <a:xfrm>
            <a:off x="1060934" y="2694890"/>
            <a:ext cx="1563645" cy="1352110"/>
            <a:chOff x="1060934" y="2694890"/>
            <a:chExt cx="1563645" cy="1352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1467B4-DCE9-ED40-0AFE-08075B87C5D8}"/>
                </a:ext>
              </a:extLst>
            </p:cNvPr>
            <p:cNvSpPr txBox="1"/>
            <p:nvPr/>
          </p:nvSpPr>
          <p:spPr>
            <a:xfrm>
              <a:off x="1060934" y="3666443"/>
              <a:ext cx="1563645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Node.js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DDB464-703C-5F86-E810-B35269609134}"/>
                </a:ext>
              </a:extLst>
            </p:cNvPr>
            <p:cNvSpPr txBox="1"/>
            <p:nvPr/>
          </p:nvSpPr>
          <p:spPr>
            <a:xfrm>
              <a:off x="1185255" y="2694890"/>
              <a:ext cx="131086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0.60M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32467B35-45B5-3F37-26C7-6F96A42813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65" y="587090"/>
            <a:ext cx="1415695" cy="1341282"/>
          </a:xfrm>
          <a:prstGeom prst="rect">
            <a:avLst/>
          </a:prstGeom>
          <a:effectLst>
            <a:reflection blurRad="6350" stA="37000" endPos="35000" dir="5400000" sy="-100000" algn="bl" rotWithShape="0"/>
          </a:effectLst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6E19EA6-E5B1-1486-C8A1-0AAD00E4B929}"/>
              </a:ext>
            </a:extLst>
          </p:cNvPr>
          <p:cNvSpPr txBox="1">
            <a:spLocks/>
          </p:cNvSpPr>
          <p:nvPr/>
        </p:nvSpPr>
        <p:spPr>
          <a:xfrm>
            <a:off x="590076" y="6442893"/>
            <a:ext cx="7975700" cy="369332"/>
          </a:xfrm>
          <a:prstGeom prst="rect">
            <a:avLst/>
          </a:prstGeom>
        </p:spPr>
        <p:txBody>
          <a:bodyPr/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D2D2D2"/>
                </a:solidFill>
                <a:latin typeface="Open Sans (body)"/>
              </a:rPr>
              <a:t>Source: https://www.techempower.com/benchmarks/#section=data-r21&amp;hw=ph&amp;test=plaintext</a:t>
            </a:r>
          </a:p>
        </p:txBody>
      </p:sp>
    </p:spTree>
    <p:extLst>
      <p:ext uri="{BB962C8B-B14F-4D97-AF65-F5344CB8AC3E}">
        <p14:creationId xmlns:p14="http://schemas.microsoft.com/office/powerpoint/2010/main" val="3998910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F9E9CE-CB83-1E18-5F40-C5BFEFE758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Continuous focus on improvement:</a:t>
            </a:r>
          </a:p>
          <a:p>
            <a:r>
              <a:rPr lang="en-US"/>
              <a:t>Plaintext:  8% more RPS</a:t>
            </a:r>
          </a:p>
          <a:p>
            <a:r>
              <a:rPr lang="en-US"/>
              <a:t>JSON:  16% more RPS</a:t>
            </a:r>
          </a:p>
          <a:p>
            <a:r>
              <a:rPr lang="en-US"/>
              <a:t>Fortunes:  25% more RPS</a:t>
            </a:r>
          </a:p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72FF8E2-320C-855C-1102-4D948E44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7 Performance - API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E1F107-33F7-F562-A7AA-A6423517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078" y="6239757"/>
            <a:ext cx="6720043" cy="369332"/>
          </a:xfrm>
        </p:spPr>
        <p:txBody>
          <a:bodyPr/>
          <a:lstStyle/>
          <a:p>
            <a:r>
              <a:rPr lang="en-US"/>
              <a:t>Source: https://www.techempower.com/benchmarks/#section=data-r21&amp;hw=ph&amp;test=json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0BAB8AB-BFC3-D068-6F32-4C74FDCD96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483697"/>
              </p:ext>
            </p:extLst>
          </p:nvPr>
        </p:nvGraphicFramePr>
        <p:xfrm>
          <a:off x="7167827" y="2190613"/>
          <a:ext cx="3178563" cy="2961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Arc 3">
            <a:extLst>
              <a:ext uri="{FF2B5EF4-FFF2-40B4-BE49-F238E27FC236}">
                <a16:creationId xmlns:a16="http://schemas.microsoft.com/office/drawing/2014/main" id="{8CE2D3D0-AD60-801C-5038-E9347420C614}"/>
              </a:ext>
            </a:extLst>
          </p:cNvPr>
          <p:cNvSpPr/>
          <p:nvPr/>
        </p:nvSpPr>
        <p:spPr>
          <a:xfrm>
            <a:off x="7387897" y="2022249"/>
            <a:ext cx="914400" cy="914400"/>
          </a:xfrm>
          <a:prstGeom prst="arc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229090-CD98-2AA6-122C-B4BEA77C6779}"/>
              </a:ext>
            </a:extLst>
          </p:cNvPr>
          <p:cNvGrpSpPr/>
          <p:nvPr/>
        </p:nvGrpSpPr>
        <p:grpSpPr>
          <a:xfrm>
            <a:off x="10280279" y="3123556"/>
            <a:ext cx="1162482" cy="598594"/>
            <a:chOff x="9981515" y="3123556"/>
            <a:chExt cx="1162482" cy="598594"/>
          </a:xfrm>
        </p:grpSpPr>
        <p:sp>
          <p:nvSpPr>
            <p:cNvPr id="7" name="Rounded Rectangle 27">
              <a:extLst>
                <a:ext uri="{FF2B5EF4-FFF2-40B4-BE49-F238E27FC236}">
                  <a16:creationId xmlns:a16="http://schemas.microsoft.com/office/drawing/2014/main" id="{5A12CF4C-5CF0-1F5D-55EC-1C975E4DAA80}"/>
                </a:ext>
              </a:extLst>
            </p:cNvPr>
            <p:cNvSpPr/>
            <p:nvPr/>
          </p:nvSpPr>
          <p:spPr>
            <a:xfrm>
              <a:off x="9981515" y="3123556"/>
              <a:ext cx="1162481" cy="598594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FD71F368-74DF-830D-54D7-49F27D29978D}"/>
                </a:ext>
              </a:extLst>
            </p:cNvPr>
            <p:cNvSpPr txBox="1">
              <a:spLocks/>
            </p:cNvSpPr>
            <p:nvPr/>
          </p:nvSpPr>
          <p:spPr>
            <a:xfrm>
              <a:off x="9984413" y="3256732"/>
              <a:ext cx="1159584" cy="387798"/>
            </a:xfrm>
            <a:prstGeom prst="rect">
              <a:avLst/>
            </a:prstGeom>
            <a:noFill/>
          </p:spPr>
          <p:txBody>
            <a:bodyPr wrap="square" lIns="9144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2800" spc="-50">
                  <a:ln w="3175">
                    <a:noFill/>
                  </a:ln>
                  <a:gradFill flip="none" rotWithShape="1">
                    <a:gsLst>
                      <a:gs pos="100000">
                        <a:srgbClr val="0078D4"/>
                      </a:gs>
                      <a:gs pos="0">
                        <a:srgbClr val="50E6FF"/>
                      </a:gs>
                    </a:gsLst>
                    <a:lin ang="18900000" scaled="1"/>
                    <a:tileRect/>
                  </a:gradFill>
                  <a:latin typeface="Segoe UI Semibold"/>
                  <a:ea typeface="Open Sans"/>
                  <a:cs typeface="Open Sans"/>
                </a:rPr>
                <a:t> </a:t>
              </a:r>
              <a:r>
                <a:rPr lang="en-US" sz="2800" b="1" spc="-50">
                  <a:ln w="3175">
                    <a:noFill/>
                  </a:ln>
                  <a:solidFill>
                    <a:srgbClr val="9780E5"/>
                  </a:solidFill>
                  <a:latin typeface="+mn-lt"/>
                  <a:ea typeface="Open Sans SemiBold"/>
                  <a:cs typeface="Open Sans SemiBold"/>
                </a:rPr>
                <a:t>+16</a:t>
              </a:r>
              <a:r>
                <a:rPr lang="en-US" sz="2400" b="1" spc="-50">
                  <a:ln w="3175">
                    <a:noFill/>
                  </a:ln>
                  <a:solidFill>
                    <a:srgbClr val="9780E5"/>
                  </a:solidFill>
                  <a:latin typeface="+mn-lt"/>
                  <a:ea typeface="Open Sans SemiBold"/>
                  <a:cs typeface="Open Sans SemiBold"/>
                </a:rPr>
                <a:t>%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CA1E1C-962D-BC33-1A75-E819C3352D20}"/>
              </a:ext>
            </a:extLst>
          </p:cNvPr>
          <p:cNvSpPr txBox="1"/>
          <p:nvPr/>
        </p:nvSpPr>
        <p:spPr>
          <a:xfrm>
            <a:off x="7089479" y="1739040"/>
            <a:ext cx="33352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pc="5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Tech Empower JSON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0286DD-29EB-14DC-3C85-285E28AF00E8}"/>
              </a:ext>
            </a:extLst>
          </p:cNvPr>
          <p:cNvCxnSpPr>
            <a:cxnSpLocks/>
          </p:cNvCxnSpPr>
          <p:nvPr/>
        </p:nvCxnSpPr>
        <p:spPr>
          <a:xfrm>
            <a:off x="6096000" y="1661104"/>
            <a:ext cx="0" cy="420624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76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0F34-F886-D6D9-723F-D45CABB441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6861" y="1732313"/>
            <a:ext cx="5493598" cy="276998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 Semilight"/>
              </a:rPr>
              <a:t>Distributed transactions</a:t>
            </a:r>
          </a:p>
          <a:p>
            <a:r>
              <a:rPr lang="en-US">
                <a:cs typeface="Segoe UI Semilight"/>
              </a:rPr>
              <a:t>Mapping to JSON columns for SQL</a:t>
            </a:r>
            <a:endParaRPr lang="en-US"/>
          </a:p>
          <a:p>
            <a:r>
              <a:rPr lang="en-US" spc="-50" err="1">
                <a:cs typeface="Segoe UI Semilight"/>
              </a:rPr>
              <a:t>SaveChanges</a:t>
            </a:r>
            <a:r>
              <a:rPr lang="en-US" spc="-50">
                <a:cs typeface="Segoe UI Semilight"/>
              </a:rPr>
              <a:t> performance and bulk updates</a:t>
            </a:r>
          </a:p>
          <a:p>
            <a:r>
              <a:rPr lang="en-US">
                <a:cs typeface="Segoe UI Semilight"/>
              </a:rPr>
              <a:t>Custom reverse engineering templates </a:t>
            </a:r>
          </a:p>
          <a:p>
            <a:r>
              <a:rPr lang="en-US">
                <a:cs typeface="Segoe UI Semilight"/>
              </a:rPr>
              <a:t>Stored procedures for insert/update/delete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29AFC-DB91-9911-CD70-6A5D2671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 fontScale="90000"/>
          </a:bodyPr>
          <a:lstStyle/>
          <a:p>
            <a:r>
              <a:rPr lang="en-US" sz="2950">
                <a:ea typeface="Open Sans"/>
              </a:rPr>
              <a:t>.NET Data and Entity Framework Core</a:t>
            </a:r>
            <a:br>
              <a:rPr lang="en-US" sz="2950"/>
            </a:br>
            <a:r>
              <a:rPr lang="en-US" sz="2200">
                <a:ea typeface="Open Sans"/>
              </a:rPr>
              <a:t>New Features in .NET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30B4B-415A-168B-23CB-C7A764CBD5A5}"/>
              </a:ext>
            </a:extLst>
          </p:cNvPr>
          <p:cNvSpPr txBox="1"/>
          <p:nvPr/>
        </p:nvSpPr>
        <p:spPr>
          <a:xfrm>
            <a:off x="301677" y="6369943"/>
            <a:ext cx="7663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Source: https://devblogs.microsoft.com/dotnet/announcing-ef-core-7-preview6-performance-optimizations/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B509A5-1573-E94D-EB6E-000383ED14B4}"/>
              </a:ext>
            </a:extLst>
          </p:cNvPr>
          <p:cNvGrpSpPr/>
          <p:nvPr/>
        </p:nvGrpSpPr>
        <p:grpSpPr>
          <a:xfrm>
            <a:off x="7126595" y="2330892"/>
            <a:ext cx="3979301" cy="3565513"/>
            <a:chOff x="7126595" y="2330892"/>
            <a:chExt cx="3979301" cy="3565513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43EBD7B8-523D-0B7A-0524-062B1F0DA2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43909516"/>
                </p:ext>
              </p:extLst>
            </p:nvPr>
          </p:nvGraphicFramePr>
          <p:xfrm>
            <a:off x="7126595" y="2330892"/>
            <a:ext cx="3979301" cy="31961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EF55F8-BD3D-6882-9CA5-3B08B446507F}"/>
                </a:ext>
              </a:extLst>
            </p:cNvPr>
            <p:cNvSpPr txBox="1"/>
            <p:nvPr/>
          </p:nvSpPr>
          <p:spPr>
            <a:xfrm>
              <a:off x="7255239" y="5527073"/>
              <a:ext cx="373207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Segoe UI Semibold"/>
                  <a:cs typeface="Segoe UI Semibold"/>
                </a:rPr>
                <a:t>4 Rows - </a:t>
              </a:r>
              <a:r>
                <a:rPr lang="en-US" err="1">
                  <a:solidFill>
                    <a:srgbClr val="FFFFFF"/>
                  </a:solidFill>
                  <a:latin typeface="Segoe UI Semibold"/>
                  <a:cs typeface="Segoe UI Semibold"/>
                </a:rPr>
                <a:t>SaveChangesAsync</a:t>
              </a:r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8037F6-1CB4-1190-9F45-F60B1034A10E}"/>
              </a:ext>
            </a:extLst>
          </p:cNvPr>
          <p:cNvGrpSpPr/>
          <p:nvPr/>
        </p:nvGrpSpPr>
        <p:grpSpPr>
          <a:xfrm>
            <a:off x="9162951" y="3258181"/>
            <a:ext cx="1824363" cy="598594"/>
            <a:chOff x="9162951" y="3264908"/>
            <a:chExt cx="1824363" cy="598594"/>
          </a:xfrm>
        </p:grpSpPr>
        <p:sp>
          <p:nvSpPr>
            <p:cNvPr id="13" name="Rounded Rectangle 27">
              <a:extLst>
                <a:ext uri="{FF2B5EF4-FFF2-40B4-BE49-F238E27FC236}">
                  <a16:creationId xmlns:a16="http://schemas.microsoft.com/office/drawing/2014/main" id="{25643B2C-7A0B-DA5C-0232-DDCE5CAADEB3}"/>
                </a:ext>
              </a:extLst>
            </p:cNvPr>
            <p:cNvSpPr/>
            <p:nvPr/>
          </p:nvSpPr>
          <p:spPr>
            <a:xfrm>
              <a:off x="9162951" y="3264908"/>
              <a:ext cx="1824363" cy="598594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4C63468A-3B6A-B5F6-97E1-5FF0DB143F00}"/>
                </a:ext>
              </a:extLst>
            </p:cNvPr>
            <p:cNvSpPr txBox="1">
              <a:spLocks/>
            </p:cNvSpPr>
            <p:nvPr/>
          </p:nvSpPr>
          <p:spPr>
            <a:xfrm>
              <a:off x="9165848" y="3398084"/>
              <a:ext cx="1821465" cy="387798"/>
            </a:xfrm>
            <a:prstGeom prst="rect">
              <a:avLst/>
            </a:prstGeom>
            <a:noFill/>
          </p:spPr>
          <p:txBody>
            <a:bodyPr wrap="square" lIns="9144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2800" spc="-50">
                  <a:ln w="3175">
                    <a:noFill/>
                  </a:ln>
                  <a:gradFill flip="none" rotWithShape="1">
                    <a:gsLst>
                      <a:gs pos="100000">
                        <a:srgbClr val="0078D4"/>
                      </a:gs>
                      <a:gs pos="0">
                        <a:srgbClr val="50E6FF"/>
                      </a:gs>
                    </a:gsLst>
                    <a:lin ang="18900000" scaled="1"/>
                    <a:tileRect/>
                  </a:gradFill>
                  <a:latin typeface="Segoe UI Semibold"/>
                  <a:ea typeface="Open Sans"/>
                  <a:cs typeface="Open Sans"/>
                </a:rPr>
                <a:t> </a:t>
              </a:r>
              <a:r>
                <a:rPr lang="en-US" sz="2800" b="1" spc="-50">
                  <a:ln w="3175">
                    <a:noFill/>
                  </a:ln>
                  <a:solidFill>
                    <a:srgbClr val="9780E5"/>
                  </a:solidFill>
                  <a:latin typeface="+mn-lt"/>
                  <a:ea typeface="Open Sans SemiBold"/>
                  <a:cs typeface="Open Sans SemiBold"/>
                </a:rPr>
                <a:t>4x faster</a:t>
              </a:r>
              <a:endParaRPr lang="en-US" sz="2400" b="1" spc="-50">
                <a:ln w="3175">
                  <a:noFill/>
                </a:ln>
                <a:solidFill>
                  <a:srgbClr val="9780E5"/>
                </a:solidFill>
                <a:latin typeface="+mn-lt"/>
                <a:ea typeface="Open Sans SemiBold"/>
                <a:cs typeface="Open Sans SemiBold"/>
              </a:endParaRPr>
            </a:p>
          </p:txBody>
        </p:sp>
      </p:grpSp>
      <p:sp>
        <p:nvSpPr>
          <p:cNvPr id="15" name="TextBox 12">
            <a:extLst>
              <a:ext uri="{FF2B5EF4-FFF2-40B4-BE49-F238E27FC236}">
                <a16:creationId xmlns:a16="http://schemas.microsoft.com/office/drawing/2014/main" id="{E034D51D-6323-B73E-F698-4A40F9CBD7A2}"/>
              </a:ext>
            </a:extLst>
          </p:cNvPr>
          <p:cNvSpPr txBox="1"/>
          <p:nvPr/>
        </p:nvSpPr>
        <p:spPr>
          <a:xfrm>
            <a:off x="7495322" y="1732313"/>
            <a:ext cx="33352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Time to insert multiple rows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  <a:lumOff val="3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milliseconds (lower is better)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5DA12A-C32B-411A-9F67-B0E0932C71EC}"/>
              </a:ext>
            </a:extLst>
          </p:cNvPr>
          <p:cNvCxnSpPr>
            <a:cxnSpLocks/>
          </p:cNvCxnSpPr>
          <p:nvPr/>
        </p:nvCxnSpPr>
        <p:spPr>
          <a:xfrm>
            <a:off x="6096000" y="1661104"/>
            <a:ext cx="0" cy="420624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73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4">
            <a:extLst>
              <a:ext uri="{FF2B5EF4-FFF2-40B4-BE49-F238E27FC236}">
                <a16:creationId xmlns:a16="http://schemas.microsoft.com/office/drawing/2014/main" id="{1FCC927D-2A9B-9992-5F99-6EF77AEAB37E}"/>
              </a:ext>
            </a:extLst>
          </p:cNvPr>
          <p:cNvSpPr txBox="1">
            <a:spLocks/>
          </p:cNvSpPr>
          <p:nvPr/>
        </p:nvSpPr>
        <p:spPr>
          <a:xfrm>
            <a:off x="590078" y="542287"/>
            <a:ext cx="10515818" cy="76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D81846-FBC7-871C-E505-A19A31CB858B}"/>
              </a:ext>
            </a:extLst>
          </p:cNvPr>
          <p:cNvSpPr txBox="1"/>
          <p:nvPr/>
        </p:nvSpPr>
        <p:spPr>
          <a:xfrm>
            <a:off x="519195" y="1184408"/>
            <a:ext cx="8933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High performance cross-platform contract-first cloud native APIs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5E5F6-0F7F-9CC7-10F2-052448125C3A}"/>
              </a:ext>
            </a:extLst>
          </p:cNvPr>
          <p:cNvSpPr txBox="1"/>
          <p:nvPr/>
        </p:nvSpPr>
        <p:spPr>
          <a:xfrm>
            <a:off x="3626401" y="1758271"/>
            <a:ext cx="3661936" cy="380557"/>
          </a:xfrm>
          <a:prstGeom prst="rect">
            <a:avLst/>
          </a:prstGeom>
          <a:noFill/>
          <a:ln>
            <a:noFill/>
          </a:ln>
        </p:spPr>
        <p:txBody>
          <a:bodyPr wrap="square" lIns="239012" tIns="191209" rIns="239012" bIns="191209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914025"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Requests </a:t>
            </a:r>
            <a:r>
              <a:rPr lang="en-US" sz="1300" b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Per Second</a:t>
            </a: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(Higher is Better)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6202247A-8983-0FBA-A88D-15F2FF2583E2}"/>
              </a:ext>
            </a:extLst>
          </p:cNvPr>
          <p:cNvSpPr txBox="1">
            <a:spLocks/>
          </p:cNvSpPr>
          <p:nvPr/>
        </p:nvSpPr>
        <p:spPr>
          <a:xfrm>
            <a:off x="568814" y="6223380"/>
            <a:ext cx="6208776" cy="1846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Source: https://github.com/LesnyRumcajs/grpc_bench/wiki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5E5B0-D801-D06D-864E-F68B76F4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gRPC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1CCE0A-C35D-80B4-5C51-0F3AE57E4888}"/>
              </a:ext>
            </a:extLst>
          </p:cNvPr>
          <p:cNvGrpSpPr/>
          <p:nvPr/>
        </p:nvGrpSpPr>
        <p:grpSpPr>
          <a:xfrm>
            <a:off x="834935" y="3178389"/>
            <a:ext cx="1563645" cy="2920453"/>
            <a:chOff x="834935" y="3178389"/>
            <a:chExt cx="1563645" cy="292045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463618-5E47-5154-0D0F-6474E131B399}"/>
                </a:ext>
              </a:extLst>
            </p:cNvPr>
            <p:cNvSpPr txBox="1"/>
            <p:nvPr/>
          </p:nvSpPr>
          <p:spPr>
            <a:xfrm>
              <a:off x="834935" y="5718285"/>
              <a:ext cx="1563645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E5B1D0-5E77-8CB3-B531-8DC319CE033C}"/>
                </a:ext>
              </a:extLst>
            </p:cNvPr>
            <p:cNvSpPr txBox="1"/>
            <p:nvPr/>
          </p:nvSpPr>
          <p:spPr>
            <a:xfrm>
              <a:off x="961322" y="3178389"/>
              <a:ext cx="131086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68.9K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Rounded Rectangle 41">
              <a:extLst>
                <a:ext uri="{FF2B5EF4-FFF2-40B4-BE49-F238E27FC236}">
                  <a16:creationId xmlns:a16="http://schemas.microsoft.com/office/drawing/2014/main" id="{A0DAFCFF-1D69-4B32-74A6-43D350D27DF5}"/>
                </a:ext>
              </a:extLst>
            </p:cNvPr>
            <p:cNvSpPr/>
            <p:nvPr/>
          </p:nvSpPr>
          <p:spPr bwMode="auto">
            <a:xfrm>
              <a:off x="1299660" y="3595548"/>
              <a:ext cx="634195" cy="2000481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BBB8CE-F337-AEE6-A1D3-BB493918BAA1}"/>
              </a:ext>
            </a:extLst>
          </p:cNvPr>
          <p:cNvGrpSpPr/>
          <p:nvPr/>
        </p:nvGrpSpPr>
        <p:grpSpPr>
          <a:xfrm>
            <a:off x="2756373" y="2944471"/>
            <a:ext cx="1563645" cy="3154371"/>
            <a:chOff x="2756373" y="2944471"/>
            <a:chExt cx="1563645" cy="31543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19B434-326D-3037-C3CE-8F500EA1B9C4}"/>
                </a:ext>
              </a:extLst>
            </p:cNvPr>
            <p:cNvSpPr txBox="1"/>
            <p:nvPr/>
          </p:nvSpPr>
          <p:spPr>
            <a:xfrm>
              <a:off x="2756373" y="5718285"/>
              <a:ext cx="1563645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A0046-C21D-323F-2903-7B966FC396F4}"/>
                </a:ext>
              </a:extLst>
            </p:cNvPr>
            <p:cNvSpPr txBox="1"/>
            <p:nvPr/>
          </p:nvSpPr>
          <p:spPr>
            <a:xfrm>
              <a:off x="2882760" y="2944471"/>
              <a:ext cx="131086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72.5K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Rounded Rectangle 46">
              <a:extLst>
                <a:ext uri="{FF2B5EF4-FFF2-40B4-BE49-F238E27FC236}">
                  <a16:creationId xmlns:a16="http://schemas.microsoft.com/office/drawing/2014/main" id="{01D39B41-12AD-CC12-0A29-781F0F523CBE}"/>
                </a:ext>
              </a:extLst>
            </p:cNvPr>
            <p:cNvSpPr/>
            <p:nvPr/>
          </p:nvSpPr>
          <p:spPr bwMode="auto">
            <a:xfrm>
              <a:off x="3221098" y="3347932"/>
              <a:ext cx="634195" cy="224809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A316E8-95F3-AD9F-1F6E-4B220D141BED}"/>
              </a:ext>
            </a:extLst>
          </p:cNvPr>
          <p:cNvGrpSpPr/>
          <p:nvPr/>
        </p:nvGrpSpPr>
        <p:grpSpPr>
          <a:xfrm>
            <a:off x="4677811" y="2579273"/>
            <a:ext cx="1563645" cy="3519569"/>
            <a:chOff x="4677811" y="2579273"/>
            <a:chExt cx="1563645" cy="35195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F13BD6-8523-2415-B15A-7C36FCBD78D2}"/>
                </a:ext>
              </a:extLst>
            </p:cNvPr>
            <p:cNvSpPr txBox="1"/>
            <p:nvPr/>
          </p:nvSpPr>
          <p:spPr>
            <a:xfrm>
              <a:off x="4677811" y="5718285"/>
              <a:ext cx="1563645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C++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A29140-4C4E-9425-0966-D13852DF2557}"/>
                </a:ext>
              </a:extLst>
            </p:cNvPr>
            <p:cNvSpPr txBox="1"/>
            <p:nvPr/>
          </p:nvSpPr>
          <p:spPr>
            <a:xfrm>
              <a:off x="4804198" y="2579273"/>
              <a:ext cx="131086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89.4K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Rounded Rectangle 50">
              <a:extLst>
                <a:ext uri="{FF2B5EF4-FFF2-40B4-BE49-F238E27FC236}">
                  <a16:creationId xmlns:a16="http://schemas.microsoft.com/office/drawing/2014/main" id="{D1D16470-E099-EF63-BAE0-7DB87CAB3927}"/>
                </a:ext>
              </a:extLst>
            </p:cNvPr>
            <p:cNvSpPr/>
            <p:nvPr/>
          </p:nvSpPr>
          <p:spPr bwMode="auto">
            <a:xfrm>
              <a:off x="5142536" y="2981908"/>
              <a:ext cx="634195" cy="2614122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8829E96-1D8B-F83B-CFB2-8F8E9FB0D959}"/>
              </a:ext>
            </a:extLst>
          </p:cNvPr>
          <p:cNvGrpSpPr/>
          <p:nvPr/>
        </p:nvGrpSpPr>
        <p:grpSpPr>
          <a:xfrm>
            <a:off x="6599249" y="2307528"/>
            <a:ext cx="1563645" cy="3791314"/>
            <a:chOff x="6599249" y="2307528"/>
            <a:chExt cx="1563645" cy="379131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F2AFFD-B4F3-BAAB-0231-F4913BABFB16}"/>
                </a:ext>
              </a:extLst>
            </p:cNvPr>
            <p:cNvSpPr txBox="1"/>
            <p:nvPr/>
          </p:nvSpPr>
          <p:spPr>
            <a:xfrm>
              <a:off x="6599249" y="5718285"/>
              <a:ext cx="1563645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Rust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13BB33-E2B1-782A-57B4-438B777B1036}"/>
                </a:ext>
              </a:extLst>
            </p:cNvPr>
            <p:cNvSpPr txBox="1"/>
            <p:nvPr/>
          </p:nvSpPr>
          <p:spPr>
            <a:xfrm>
              <a:off x="6725636" y="2307528"/>
              <a:ext cx="131086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96.1K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Rounded Rectangle 54">
              <a:extLst>
                <a:ext uri="{FF2B5EF4-FFF2-40B4-BE49-F238E27FC236}">
                  <a16:creationId xmlns:a16="http://schemas.microsoft.com/office/drawing/2014/main" id="{67E125A6-9D4E-7E0A-32EA-D90841F7EC3E}"/>
                </a:ext>
              </a:extLst>
            </p:cNvPr>
            <p:cNvSpPr/>
            <p:nvPr/>
          </p:nvSpPr>
          <p:spPr bwMode="auto">
            <a:xfrm>
              <a:off x="7063974" y="2698704"/>
              <a:ext cx="634195" cy="2897325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1D9D270-8025-FC46-C835-FBB0B5DDDE3D}"/>
              </a:ext>
            </a:extLst>
          </p:cNvPr>
          <p:cNvGrpSpPr/>
          <p:nvPr/>
        </p:nvGrpSpPr>
        <p:grpSpPr>
          <a:xfrm>
            <a:off x="8520686" y="2010412"/>
            <a:ext cx="1563645" cy="4088430"/>
            <a:chOff x="2115216" y="1540835"/>
            <a:chExt cx="1563645" cy="40884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DF6B95-F7C0-1EB3-35E1-4A104C2B1BCD}"/>
                </a:ext>
              </a:extLst>
            </p:cNvPr>
            <p:cNvSpPr txBox="1"/>
            <p:nvPr/>
          </p:nvSpPr>
          <p:spPr>
            <a:xfrm>
              <a:off x="2115216" y="5248708"/>
              <a:ext cx="1563645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7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8F4790-40A6-D4A5-599F-4C9EE64331E8}"/>
                </a:ext>
              </a:extLst>
            </p:cNvPr>
            <p:cNvSpPr txBox="1"/>
            <p:nvPr/>
          </p:nvSpPr>
          <p:spPr>
            <a:xfrm>
              <a:off x="2241603" y="1540835"/>
              <a:ext cx="131086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99.8K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5" name="Rounded Rectangle 58">
              <a:extLst>
                <a:ext uri="{FF2B5EF4-FFF2-40B4-BE49-F238E27FC236}">
                  <a16:creationId xmlns:a16="http://schemas.microsoft.com/office/drawing/2014/main" id="{C52C2173-0E6B-234F-4D8B-4A2815A2C118}"/>
                </a:ext>
              </a:extLst>
            </p:cNvPr>
            <p:cNvSpPr/>
            <p:nvPr/>
          </p:nvSpPr>
          <p:spPr bwMode="auto">
            <a:xfrm>
              <a:off x="2579941" y="1944280"/>
              <a:ext cx="634195" cy="318217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512BD4"/>
                </a:gs>
                <a:gs pos="89000">
                  <a:srgbClr val="9780E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55797C1-6980-3EB4-5B91-94675CF8B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0214" y="5588544"/>
            <a:ext cx="9751819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278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REST APIs – Minimal</a:t>
            </a:r>
            <a:endParaRPr lang="en-US" sz="3600" i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7DF57-1106-B776-A99B-467F9A296BDC}"/>
              </a:ext>
            </a:extLst>
          </p:cNvPr>
          <p:cNvSpPr txBox="1"/>
          <p:nvPr/>
        </p:nvSpPr>
        <p:spPr>
          <a:xfrm>
            <a:off x="6354793" y="2186772"/>
            <a:ext cx="54864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Lightweight, single-file, cloud native APIs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ceremony, top-level C# programs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to get started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 to any app</a:t>
            </a:r>
            <a:r>
              <a:rPr lang="en-US" sz="2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size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7DF9C6-E5EB-D262-6D88-332415A0AE0F}"/>
              </a:ext>
            </a:extLst>
          </p:cNvPr>
          <p:cNvCxnSpPr>
            <a:cxnSpLocks/>
          </p:cNvCxnSpPr>
          <p:nvPr/>
        </p:nvCxnSpPr>
        <p:spPr>
          <a:xfrm>
            <a:off x="5837208" y="1565079"/>
            <a:ext cx="0" cy="3426021"/>
          </a:xfrm>
          <a:prstGeom prst="line">
            <a:avLst/>
          </a:prstGeom>
          <a:ln>
            <a:solidFill>
              <a:srgbClr val="512B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437B3B9-F19D-722D-4F9B-B76CC3E1E52C}"/>
              </a:ext>
            </a:extLst>
          </p:cNvPr>
          <p:cNvGrpSpPr/>
          <p:nvPr/>
        </p:nvGrpSpPr>
        <p:grpSpPr>
          <a:xfrm>
            <a:off x="867834" y="2367115"/>
            <a:ext cx="4286700" cy="1954161"/>
            <a:chOff x="867834" y="2367115"/>
            <a:chExt cx="4286700" cy="1954161"/>
          </a:xfrm>
          <a:effectLst>
            <a:outerShdw blurRad="7620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12C3F8F7-F9E0-335E-3AC1-4AEDF36F7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7834" y="2367115"/>
              <a:ext cx="4286700" cy="1954161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B6A1BB5-86D2-A2F8-EC88-78D6075B53BC}"/>
                </a:ext>
              </a:extLst>
            </p:cNvPr>
            <p:cNvSpPr/>
            <p:nvPr/>
          </p:nvSpPr>
          <p:spPr bwMode="auto">
            <a:xfrm>
              <a:off x="867834" y="2367115"/>
              <a:ext cx="4286699" cy="1954161"/>
            </a:xfrm>
            <a:prstGeom prst="roundRect">
              <a:avLst>
                <a:gd name="adj" fmla="val 1945"/>
              </a:avLst>
            </a:prstGeom>
            <a:noFill/>
            <a:ln w="9525">
              <a:solidFill>
                <a:srgbClr val="41414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584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2124BEB1-8A62-ECBF-27D3-A8FB60EC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Build anything with a unified platform</a:t>
            </a:r>
            <a:endParaRPr lang="en-US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6BA673-764C-2E5F-7DDC-20A903311835}"/>
              </a:ext>
            </a:extLst>
          </p:cNvPr>
          <p:cNvSpPr/>
          <p:nvPr/>
        </p:nvSpPr>
        <p:spPr bwMode="auto">
          <a:xfrm>
            <a:off x="2798345" y="1347614"/>
            <a:ext cx="1250398" cy="20759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0D3C491-2178-536E-C74F-5E4F202CE184}"/>
              </a:ext>
            </a:extLst>
          </p:cNvPr>
          <p:cNvSpPr/>
          <p:nvPr/>
        </p:nvSpPr>
        <p:spPr bwMode="auto">
          <a:xfrm>
            <a:off x="2798345" y="1347614"/>
            <a:ext cx="1250398" cy="20759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16BC6-2C37-22D7-2815-2DB606F8671E}"/>
              </a:ext>
            </a:extLst>
          </p:cNvPr>
          <p:cNvSpPr/>
          <p:nvPr/>
        </p:nvSpPr>
        <p:spPr bwMode="auto">
          <a:xfrm>
            <a:off x="3011705" y="1347614"/>
            <a:ext cx="1250398" cy="20759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CFA65C-EE7C-5D36-47F1-1A5A1DFD5829}"/>
              </a:ext>
            </a:extLst>
          </p:cNvPr>
          <p:cNvGrpSpPr/>
          <p:nvPr/>
        </p:nvGrpSpPr>
        <p:grpSpPr>
          <a:xfrm>
            <a:off x="1725662" y="1498193"/>
            <a:ext cx="8368852" cy="2481967"/>
            <a:chOff x="1708575" y="1579011"/>
            <a:chExt cx="8368852" cy="248196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413E01-AE20-1954-A71F-7F87B1D5D58D}"/>
                </a:ext>
              </a:extLst>
            </p:cNvPr>
            <p:cNvGrpSpPr/>
            <p:nvPr/>
          </p:nvGrpSpPr>
          <p:grpSpPr>
            <a:xfrm>
              <a:off x="1708575" y="1940450"/>
              <a:ext cx="8368852" cy="2120528"/>
              <a:chOff x="1708575" y="1940450"/>
              <a:chExt cx="8368852" cy="21205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C86C672-1200-15CA-1F91-95403711EACD}"/>
                  </a:ext>
                </a:extLst>
              </p:cNvPr>
              <p:cNvGrpSpPr/>
              <p:nvPr/>
            </p:nvGrpSpPr>
            <p:grpSpPr>
              <a:xfrm>
                <a:off x="2250223" y="2622415"/>
                <a:ext cx="7340015" cy="1438563"/>
                <a:chOff x="952592" y="2908462"/>
                <a:chExt cx="7340015" cy="1438563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71037BB-324E-F5CC-1DB6-408A1992F0D2}"/>
                    </a:ext>
                  </a:extLst>
                </p:cNvPr>
                <p:cNvGrpSpPr/>
                <p:nvPr/>
              </p:nvGrpSpPr>
              <p:grpSpPr>
                <a:xfrm>
                  <a:off x="952592" y="2917624"/>
                  <a:ext cx="3167294" cy="1429401"/>
                  <a:chOff x="952592" y="2917624"/>
                  <a:chExt cx="3167294" cy="1429401"/>
                </a:xfrm>
              </p:grpSpPr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BBA27101-C93F-55F9-4F88-04FB5F4923C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93785" y="3028978"/>
                    <a:ext cx="3026101" cy="1318047"/>
                  </a:xfrm>
                  <a:prstGeom prst="line">
                    <a:avLst/>
                  </a:prstGeom>
                  <a:ln w="28575" cap="rnd">
                    <a:solidFill>
                      <a:srgbClr val="8B73E2"/>
                    </a:solidFill>
                    <a:prstDash val="sysDot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F608E4EF-D956-C7C7-4DEB-E39E1E1FED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52592" y="2917624"/>
                    <a:ext cx="141193" cy="141193"/>
                  </a:xfrm>
                  <a:prstGeom prst="ellipse">
                    <a:avLst/>
                  </a:prstGeom>
                  <a:solidFill>
                    <a:srgbClr val="8B73E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3940" rIns="0" bIns="4394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78441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84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843CA7-AAD2-811B-7E89-E37DF21A4FF7}"/>
                    </a:ext>
                  </a:extLst>
                </p:cNvPr>
                <p:cNvGrpSpPr/>
                <p:nvPr/>
              </p:nvGrpSpPr>
              <p:grpSpPr>
                <a:xfrm>
                  <a:off x="2152396" y="2913976"/>
                  <a:ext cx="1967490" cy="1122268"/>
                  <a:chOff x="2169712" y="2913976"/>
                  <a:chExt cx="1967490" cy="1122268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C4850503-3891-4865-93A4-6C2B0CD169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317410" y="3032600"/>
                    <a:ext cx="1819792" cy="1003644"/>
                  </a:xfrm>
                  <a:prstGeom prst="line">
                    <a:avLst/>
                  </a:prstGeom>
                  <a:ln w="28575" cap="rnd">
                    <a:solidFill>
                      <a:srgbClr val="8B73E2"/>
                    </a:solidFill>
                    <a:prstDash val="sysDot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3E4DE4E-90CE-8D55-FB24-9951E62864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2169712" y="2913976"/>
                    <a:ext cx="141193" cy="141193"/>
                  </a:xfrm>
                  <a:prstGeom prst="ellipse">
                    <a:avLst/>
                  </a:prstGeom>
                  <a:solidFill>
                    <a:srgbClr val="8B73E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3940" rIns="0" bIns="4394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78441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84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5F4D4D4-5F23-43D9-C044-A1E3B3A2AEAE}"/>
                    </a:ext>
                  </a:extLst>
                </p:cNvPr>
                <p:cNvGrpSpPr/>
                <p:nvPr/>
              </p:nvGrpSpPr>
              <p:grpSpPr>
                <a:xfrm>
                  <a:off x="3352200" y="2913976"/>
                  <a:ext cx="1004654" cy="916612"/>
                  <a:chOff x="3366052" y="2913976"/>
                  <a:chExt cx="1004654" cy="916612"/>
                </a:xfrm>
              </p:grpSpPr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DB4507AA-0A7E-520B-56E0-4592083BD2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  <a:endCxn id="41" idx="3"/>
                  </p:cNvCxnSpPr>
                  <p:nvPr/>
                </p:nvCxnSpPr>
                <p:spPr>
                  <a:xfrm flipH="1" flipV="1">
                    <a:off x="3486568" y="3034492"/>
                    <a:ext cx="884138" cy="796096"/>
                  </a:xfrm>
                  <a:prstGeom prst="line">
                    <a:avLst/>
                  </a:prstGeom>
                  <a:ln w="28575" cap="rnd">
                    <a:solidFill>
                      <a:srgbClr val="8B73E2"/>
                    </a:solidFill>
                    <a:prstDash val="sysDot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E8B0DA5-9D57-947D-6F0C-928375A92AA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3366052" y="2913976"/>
                    <a:ext cx="141193" cy="141193"/>
                  </a:xfrm>
                  <a:prstGeom prst="ellipse">
                    <a:avLst/>
                  </a:prstGeom>
                  <a:solidFill>
                    <a:srgbClr val="8B73E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3940" rIns="0" bIns="4394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78441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84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090EB03F-7498-791B-14FF-EBB082FCECC7}"/>
                    </a:ext>
                  </a:extLst>
                </p:cNvPr>
                <p:cNvGrpSpPr/>
                <p:nvPr/>
              </p:nvGrpSpPr>
              <p:grpSpPr>
                <a:xfrm>
                  <a:off x="4552004" y="2921829"/>
                  <a:ext cx="141193" cy="908759"/>
                  <a:chOff x="4562392" y="2921829"/>
                  <a:chExt cx="141193" cy="908759"/>
                </a:xfrm>
              </p:grpSpPr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7167EA87-06C4-4196-FBFA-83583CF2DF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  <a:endCxn id="39" idx="2"/>
                  </p:cNvCxnSpPr>
                  <p:nvPr/>
                </p:nvCxnSpPr>
                <p:spPr>
                  <a:xfrm flipH="1" flipV="1">
                    <a:off x="4632989" y="3063022"/>
                    <a:ext cx="13722" cy="767566"/>
                  </a:xfrm>
                  <a:prstGeom prst="line">
                    <a:avLst/>
                  </a:prstGeom>
                  <a:ln w="28575" cap="rnd">
                    <a:solidFill>
                      <a:srgbClr val="8B73E2"/>
                    </a:solidFill>
                    <a:prstDash val="sysDot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05883317-6C13-2B05-47E9-50D8FBBDD62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4562392" y="2921829"/>
                    <a:ext cx="141193" cy="141193"/>
                  </a:xfrm>
                  <a:prstGeom prst="ellipse">
                    <a:avLst/>
                  </a:prstGeom>
                  <a:solidFill>
                    <a:srgbClr val="8B73E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3940" rIns="0" bIns="4394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78441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84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54B5A64-AB19-034F-9985-594A2694BB7E}"/>
                    </a:ext>
                  </a:extLst>
                </p:cNvPr>
                <p:cNvGrpSpPr/>
                <p:nvPr/>
              </p:nvGrpSpPr>
              <p:grpSpPr>
                <a:xfrm>
                  <a:off x="4925961" y="2908462"/>
                  <a:ext cx="967040" cy="922126"/>
                  <a:chOff x="4932885" y="2908462"/>
                  <a:chExt cx="967040" cy="922126"/>
                </a:xfrm>
              </p:grpSpPr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EBA88DFC-9119-951B-7437-153C5A14A3A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  <a:endCxn id="37" idx="1"/>
                  </p:cNvCxnSpPr>
                  <p:nvPr/>
                </p:nvCxnSpPr>
                <p:spPr>
                  <a:xfrm flipV="1">
                    <a:off x="4932885" y="3028978"/>
                    <a:ext cx="846524" cy="801610"/>
                  </a:xfrm>
                  <a:prstGeom prst="line">
                    <a:avLst/>
                  </a:prstGeom>
                  <a:ln w="28575" cap="rnd">
                    <a:solidFill>
                      <a:srgbClr val="8B73E2"/>
                    </a:solidFill>
                    <a:prstDash val="sysDot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28B761F1-A32D-C8E9-2E88-0F0383A01DD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5758732" y="2908462"/>
                    <a:ext cx="141193" cy="141193"/>
                  </a:xfrm>
                  <a:prstGeom prst="ellipse">
                    <a:avLst/>
                  </a:prstGeom>
                  <a:solidFill>
                    <a:srgbClr val="8B73E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3940" rIns="0" bIns="4394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78441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84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14059A4-1FF7-8DCD-2E94-A8B4908F32EF}"/>
                    </a:ext>
                  </a:extLst>
                </p:cNvPr>
                <p:cNvGrpSpPr/>
                <p:nvPr/>
              </p:nvGrpSpPr>
              <p:grpSpPr>
                <a:xfrm>
                  <a:off x="5152760" y="2908462"/>
                  <a:ext cx="1940045" cy="1127782"/>
                  <a:chOff x="5156220" y="2908462"/>
                  <a:chExt cx="1940045" cy="1127782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95A8244-0FA5-2B22-91E7-04133780FE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  <a:endCxn id="34" idx="1"/>
                  </p:cNvCxnSpPr>
                  <p:nvPr/>
                </p:nvCxnSpPr>
                <p:spPr>
                  <a:xfrm flipV="1">
                    <a:off x="5156220" y="3028978"/>
                    <a:ext cx="1819529" cy="1007266"/>
                  </a:xfrm>
                  <a:prstGeom prst="line">
                    <a:avLst/>
                  </a:prstGeom>
                  <a:ln w="28575" cap="rnd">
                    <a:solidFill>
                      <a:srgbClr val="8B73E2"/>
                    </a:solidFill>
                    <a:prstDash val="sysDot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E12D2017-1196-0B47-7E2C-36618F3BDC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6955072" y="2908462"/>
                    <a:ext cx="141193" cy="141193"/>
                  </a:xfrm>
                  <a:prstGeom prst="ellipse">
                    <a:avLst/>
                  </a:prstGeom>
                  <a:solidFill>
                    <a:srgbClr val="8B73E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3940" rIns="0" bIns="4394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78441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84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5B935C4-C09F-8F99-0A61-40097EC08DE2}"/>
                    </a:ext>
                  </a:extLst>
                </p:cNvPr>
                <p:cNvGrpSpPr/>
                <p:nvPr/>
              </p:nvGrpSpPr>
              <p:grpSpPr>
                <a:xfrm>
                  <a:off x="5152760" y="2918453"/>
                  <a:ext cx="3139847" cy="1428572"/>
                  <a:chOff x="5152760" y="2918453"/>
                  <a:chExt cx="3139847" cy="1428572"/>
                </a:xfrm>
              </p:grpSpPr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8071D545-8FA7-4B09-AE8C-7A5AF7F998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52760" y="3032600"/>
                    <a:ext cx="2995968" cy="1314425"/>
                  </a:xfrm>
                  <a:prstGeom prst="line">
                    <a:avLst/>
                  </a:prstGeom>
                  <a:ln w="28575" cap="rnd">
                    <a:solidFill>
                      <a:srgbClr val="8B73E2"/>
                    </a:solidFill>
                    <a:prstDash val="sysDot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4BF75476-96A1-A726-249B-363A3EDCACE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8151414" y="2918453"/>
                    <a:ext cx="141193" cy="141193"/>
                  </a:xfrm>
                  <a:prstGeom prst="ellipse">
                    <a:avLst/>
                  </a:prstGeom>
                  <a:solidFill>
                    <a:srgbClr val="8B73E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3940" rIns="0" bIns="4394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878441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84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817634C-3CCA-C28C-A173-15290570525D}"/>
                  </a:ext>
                </a:extLst>
              </p:cNvPr>
              <p:cNvGrpSpPr/>
              <p:nvPr/>
            </p:nvGrpSpPr>
            <p:grpSpPr>
              <a:xfrm>
                <a:off x="1708575" y="1940450"/>
                <a:ext cx="8368852" cy="579870"/>
                <a:chOff x="398744" y="2022511"/>
                <a:chExt cx="8368852" cy="57987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FA43668-B829-8685-B8EC-60644C3B52E3}"/>
                    </a:ext>
                  </a:extLst>
                </p:cNvPr>
                <p:cNvSpPr txBox="1"/>
                <p:nvPr/>
              </p:nvSpPr>
              <p:spPr>
                <a:xfrm>
                  <a:off x="1605068" y="2422332"/>
                  <a:ext cx="1251270" cy="1800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WEB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83C3DC3-30AA-44B6-E391-FD6A5626115A}"/>
                    </a:ext>
                  </a:extLst>
                </p:cNvPr>
                <p:cNvSpPr txBox="1"/>
                <p:nvPr/>
              </p:nvSpPr>
              <p:spPr>
                <a:xfrm>
                  <a:off x="4034827" y="2422332"/>
                  <a:ext cx="1206946" cy="1800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MOBILE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A989B59-7804-F31D-170F-6294145D3955}"/>
                    </a:ext>
                  </a:extLst>
                </p:cNvPr>
                <p:cNvSpPr txBox="1"/>
                <p:nvPr/>
              </p:nvSpPr>
              <p:spPr>
                <a:xfrm>
                  <a:off x="5232030" y="2422332"/>
                  <a:ext cx="1206981" cy="1800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GAMING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FF7249-6B97-E547-9C6C-E665185B1A3C}"/>
                    </a:ext>
                  </a:extLst>
                </p:cNvPr>
                <p:cNvSpPr txBox="1"/>
                <p:nvPr/>
              </p:nvSpPr>
              <p:spPr>
                <a:xfrm>
                  <a:off x="6386125" y="2422332"/>
                  <a:ext cx="1251270" cy="1800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IoT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FF15BE0-EEB5-83EC-F406-570BCF16858B}"/>
                    </a:ext>
                  </a:extLst>
                </p:cNvPr>
                <p:cNvSpPr txBox="1"/>
                <p:nvPr/>
              </p:nvSpPr>
              <p:spPr>
                <a:xfrm>
                  <a:off x="7571635" y="2422332"/>
                  <a:ext cx="1195961" cy="1800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AI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22D19C-0303-7653-8FD6-65AAB914DECA}"/>
                    </a:ext>
                  </a:extLst>
                </p:cNvPr>
                <p:cNvSpPr txBox="1"/>
                <p:nvPr/>
              </p:nvSpPr>
              <p:spPr>
                <a:xfrm>
                  <a:off x="2814703" y="2422332"/>
                  <a:ext cx="1251269" cy="1800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DESKTOP</a:t>
                  </a:r>
                </a:p>
              </p:txBody>
            </p:sp>
            <p:sp>
              <p:nvSpPr>
                <p:cNvPr id="22" name="Freeform: Shape 262">
                  <a:extLst>
                    <a:ext uri="{FF2B5EF4-FFF2-40B4-BE49-F238E27FC236}">
                      <a16:creationId xmlns:a16="http://schemas.microsoft.com/office/drawing/2014/main" id="{C405ACAA-D832-38AC-B754-CF3C57C1A46D}"/>
                    </a:ext>
                  </a:extLst>
                </p:cNvPr>
                <p:cNvSpPr/>
                <p:nvPr/>
              </p:nvSpPr>
              <p:spPr>
                <a:xfrm>
                  <a:off x="2268535" y="2022511"/>
                  <a:ext cx="6206" cy="6206"/>
                </a:xfrm>
                <a:custGeom>
                  <a:avLst/>
                  <a:gdLst>
                    <a:gd name="connsiteX0" fmla="*/ 1566 w 4499"/>
                    <a:gd name="connsiteY0" fmla="*/ 1566 h 0"/>
                    <a:gd name="connsiteX1" fmla="*/ 5585 w 4499"/>
                    <a:gd name="connsiteY1" fmla="*/ 1566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99">
                      <a:moveTo>
                        <a:pt x="1566" y="1566"/>
                      </a:moveTo>
                      <a:lnTo>
                        <a:pt x="5585" y="1566"/>
                      </a:lnTo>
                    </a:path>
                  </a:pathLst>
                </a:custGeom>
                <a:noFill/>
                <a:ln w="4419" cap="flat">
                  <a:solidFill>
                    <a:srgbClr val="75757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E80AD6-7395-EBE7-24AB-E5FA09BCF977}"/>
                    </a:ext>
                  </a:extLst>
                </p:cNvPr>
                <p:cNvSpPr txBox="1"/>
                <p:nvPr/>
              </p:nvSpPr>
              <p:spPr>
                <a:xfrm>
                  <a:off x="398744" y="2422332"/>
                  <a:ext cx="1251270" cy="1800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CLOUD</a:t>
                  </a:r>
                </a:p>
              </p:txBody>
            </p:sp>
          </p:grp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982F8DD-5FD3-A6D8-ECCD-11F3FF2C6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09382" y="1600724"/>
              <a:ext cx="641259" cy="641259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B88FCCA-4A88-2BBA-0588-873DF4B32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94575" y="1657068"/>
              <a:ext cx="640080" cy="640080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prstMaterial="matte"/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DE987E5-9666-1AEC-3278-37C1E95C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6950" y="1623615"/>
              <a:ext cx="640080" cy="64008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0877386-D749-69A9-05BB-17885AD2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07847" y="1579011"/>
              <a:ext cx="640080" cy="64008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B6CB197-BE53-AD43-3D93-7EDC38895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14221" y="1612464"/>
              <a:ext cx="640080" cy="64008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488EB67-CEEE-7419-9595-3B58042CB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-8334" t="-8334" r="-8334" b="-8334"/>
            <a:stretch/>
          </p:blipFill>
          <p:spPr>
            <a:xfrm>
              <a:off x="7977165" y="1601313"/>
              <a:ext cx="640080" cy="6400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F3C8D78-2AAA-788A-E33A-4A0EC02F3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93975" y="1647033"/>
              <a:ext cx="548640" cy="54864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DCA6D3-20DB-1E0C-F0C7-8A85B96ED3DD}"/>
              </a:ext>
            </a:extLst>
          </p:cNvPr>
          <p:cNvGrpSpPr/>
          <p:nvPr/>
        </p:nvGrpSpPr>
        <p:grpSpPr>
          <a:xfrm>
            <a:off x="5432456" y="3492989"/>
            <a:ext cx="1032875" cy="1007266"/>
            <a:chOff x="5415369" y="3573807"/>
            <a:chExt cx="1032875" cy="1007266"/>
          </a:xfrm>
        </p:grpSpPr>
        <p:sp>
          <p:nvSpPr>
            <p:cNvPr id="48" name="Rounded Rectangle 9">
              <a:extLst>
                <a:ext uri="{FF2B5EF4-FFF2-40B4-BE49-F238E27FC236}">
                  <a16:creationId xmlns:a16="http://schemas.microsoft.com/office/drawing/2014/main" id="{9F39C473-9C61-F787-D602-E4CCE6D520F7}"/>
                </a:ext>
              </a:extLst>
            </p:cNvPr>
            <p:cNvSpPr/>
            <p:nvPr/>
          </p:nvSpPr>
          <p:spPr bwMode="auto">
            <a:xfrm>
              <a:off x="5415369" y="3573807"/>
              <a:ext cx="1032875" cy="1007266"/>
            </a:xfrm>
            <a:prstGeom prst="roundRect">
              <a:avLst/>
            </a:prstGeom>
            <a:gradFill>
              <a:gsLst>
                <a:gs pos="41000">
                  <a:srgbClr val="512BD5"/>
                </a:gs>
                <a:gs pos="100000">
                  <a:srgbClr val="9780E5"/>
                </a:gs>
              </a:gsLst>
              <a:lin ang="3300000" scaled="0"/>
            </a:gradFill>
            <a:ln>
              <a:noFill/>
              <a:headEnd type="none" w="med" len="med"/>
              <a:tailEnd type="none" w="med" len="med"/>
            </a:ln>
            <a:effectLst>
              <a:reflection blurRad="6350" stA="27000" endPos="35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166EFD"/>
                    </a:gs>
                    <a:gs pos="68000">
                      <a:srgbClr val="9780E5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D591365-1042-A283-E9EB-BEC97D057E0E}"/>
                </a:ext>
              </a:extLst>
            </p:cNvPr>
            <p:cNvSpPr/>
            <p:nvPr/>
          </p:nvSpPr>
          <p:spPr>
            <a:xfrm>
              <a:off x="5415369" y="3856548"/>
              <a:ext cx="1032875" cy="48013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483F15-1BE5-3A5C-EA33-7BD13F04FDF7}"/>
              </a:ext>
            </a:extLst>
          </p:cNvPr>
          <p:cNvGrpSpPr/>
          <p:nvPr/>
        </p:nvGrpSpPr>
        <p:grpSpPr>
          <a:xfrm>
            <a:off x="1324830" y="4782996"/>
            <a:ext cx="2899917" cy="1591331"/>
            <a:chOff x="1387603" y="4672955"/>
            <a:chExt cx="2899917" cy="1591331"/>
          </a:xfrm>
        </p:grpSpPr>
        <p:sp>
          <p:nvSpPr>
            <p:cNvPr id="76" name="Rounded Rectangle 266">
              <a:extLst>
                <a:ext uri="{FF2B5EF4-FFF2-40B4-BE49-F238E27FC236}">
                  <a16:creationId xmlns:a16="http://schemas.microsoft.com/office/drawing/2014/main" id="{95267C95-7403-A9AC-2743-4EA22D36DF79}"/>
                </a:ext>
              </a:extLst>
            </p:cNvPr>
            <p:cNvSpPr/>
            <p:nvPr/>
          </p:nvSpPr>
          <p:spPr>
            <a:xfrm>
              <a:off x="1399149" y="4672955"/>
              <a:ext cx="2888371" cy="1190454"/>
            </a:xfrm>
            <a:prstGeom prst="roundRect">
              <a:avLst>
                <a:gd name="adj" fmla="val 9651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6E0C3B8-D476-1C20-2383-EE8BD1FDE477}"/>
                </a:ext>
              </a:extLst>
            </p:cNvPr>
            <p:cNvSpPr txBox="1"/>
            <p:nvPr/>
          </p:nvSpPr>
          <p:spPr>
            <a:xfrm>
              <a:off x="1387603" y="5883729"/>
              <a:ext cx="2899917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TOOLS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2E0F19-19F4-06B3-7899-9735AECB8595}"/>
                </a:ext>
              </a:extLst>
            </p:cNvPr>
            <p:cNvSpPr txBox="1"/>
            <p:nvPr/>
          </p:nvSpPr>
          <p:spPr>
            <a:xfrm>
              <a:off x="2569496" y="5233877"/>
              <a:ext cx="1112465" cy="6631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 Studio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Code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703310B-1907-B975-26AB-37E6C0DD4907}"/>
                </a:ext>
              </a:extLst>
            </p:cNvPr>
            <p:cNvSpPr txBox="1"/>
            <p:nvPr/>
          </p:nvSpPr>
          <p:spPr>
            <a:xfrm>
              <a:off x="3677585" y="5233877"/>
              <a:ext cx="446018" cy="524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CLI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362600F-BE44-8925-24EC-2E10D5521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496" y="4920624"/>
              <a:ext cx="394835" cy="3840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A close up of a logo&#10;&#10;Description automatically generated">
              <a:extLst>
                <a:ext uri="{FF2B5EF4-FFF2-40B4-BE49-F238E27FC236}">
                  <a16:creationId xmlns:a16="http://schemas.microsoft.com/office/drawing/2014/main" id="{775A6DFF-449E-8ECB-4C52-508384493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96847" y="4920624"/>
              <a:ext cx="384048" cy="384048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B125624C-CE1E-F644-18EB-0396BE915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824106" y="4895404"/>
              <a:ext cx="434488" cy="434488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2C1370C-149E-E227-2746-3CAA595498C2}"/>
                </a:ext>
              </a:extLst>
            </p:cNvPr>
            <p:cNvSpPr txBox="1"/>
            <p:nvPr/>
          </p:nvSpPr>
          <p:spPr>
            <a:xfrm>
              <a:off x="1487138" y="5233877"/>
              <a:ext cx="1137725" cy="648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 anchor="t">
              <a:spAutoFit/>
            </a:bodyPr>
            <a:lstStyle/>
            <a:p>
              <a:pPr algn="ctr" defTabSz="861065">
                <a:lnSpc>
                  <a:spcPct val="90000"/>
                </a:lnSpc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</a:rPr>
                <a:t>Visual </a:t>
              </a:r>
              <a:r>
                <a:rPr lang="en-US" sz="1000" b="1" kern="0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Studio</a:t>
              </a:r>
              <a:endParaRPr lang="en-US">
                <a:solidFill>
                  <a:schemeClr val="bg1"/>
                </a:solidFill>
                <a:latin typeface="Open Sans"/>
                <a:ea typeface="Open Sans"/>
                <a:cs typeface="Open Sans"/>
              </a:endParaRPr>
            </a:p>
            <a:p>
              <a:pPr marL="0" marR="0" lvl="0" indent="0" algn="ctr" defTabSz="861065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>
                  <a:solidFill>
                    <a:schemeClr val="bg1"/>
                  </a:solidFill>
                  <a:ea typeface="Open Sans"/>
                  <a:cs typeface="Open Sans"/>
                </a:rPr>
                <a:t>Family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A168C-FA5E-FB87-1012-2412BEFBF4EA}"/>
              </a:ext>
            </a:extLst>
          </p:cNvPr>
          <p:cNvGrpSpPr/>
          <p:nvPr/>
        </p:nvGrpSpPr>
        <p:grpSpPr>
          <a:xfrm>
            <a:off x="4198119" y="4782996"/>
            <a:ext cx="3110928" cy="1591331"/>
            <a:chOff x="4198119" y="4782996"/>
            <a:chExt cx="3110928" cy="159133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66101AE-E9CE-818A-77BA-C8013C23E703}"/>
                </a:ext>
              </a:extLst>
            </p:cNvPr>
            <p:cNvGrpSpPr/>
            <p:nvPr/>
          </p:nvGrpSpPr>
          <p:grpSpPr>
            <a:xfrm>
              <a:off x="4725993" y="4782996"/>
              <a:ext cx="2583054" cy="1591331"/>
              <a:chOff x="4536136" y="4674868"/>
              <a:chExt cx="2583054" cy="1591331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6BDB4B3-1A78-6B9E-DB54-564629F08A73}"/>
                  </a:ext>
                </a:extLst>
              </p:cNvPr>
              <p:cNvGrpSpPr/>
              <p:nvPr/>
            </p:nvGrpSpPr>
            <p:grpSpPr>
              <a:xfrm>
                <a:off x="4536136" y="4674868"/>
                <a:ext cx="2583054" cy="1591331"/>
                <a:chOff x="729514" y="4672955"/>
                <a:chExt cx="2583054" cy="1591331"/>
              </a:xfrm>
            </p:grpSpPr>
            <p:sp>
              <p:nvSpPr>
                <p:cNvPr id="61" name="Rounded Rectangle 50">
                  <a:extLst>
                    <a:ext uri="{FF2B5EF4-FFF2-40B4-BE49-F238E27FC236}">
                      <a16:creationId xmlns:a16="http://schemas.microsoft.com/office/drawing/2014/main" id="{E4307CA0-C810-096C-ABC7-7BFB923235E1}"/>
                    </a:ext>
                  </a:extLst>
                </p:cNvPr>
                <p:cNvSpPr/>
                <p:nvPr/>
              </p:nvSpPr>
              <p:spPr>
                <a:xfrm>
                  <a:off x="729514" y="4672955"/>
                  <a:ext cx="2513304" cy="1190454"/>
                </a:xfrm>
                <a:prstGeom prst="roundRect">
                  <a:avLst>
                    <a:gd name="adj" fmla="val 9651"/>
                  </a:avLst>
                </a:prstGeom>
                <a:gradFill>
                  <a:gsLst>
                    <a:gs pos="0">
                      <a:srgbClr val="512BD4">
                        <a:alpha val="10000"/>
                      </a:srgbClr>
                    </a:gs>
                    <a:gs pos="100000">
                      <a:schemeClr val="accent3">
                        <a:alpha val="10000"/>
                      </a:schemeClr>
                    </a:gs>
                  </a:gsLst>
                  <a:path path="circle">
                    <a:fillToRect r="100000" b="100000"/>
                  </a:path>
                </a:gradFill>
                <a:ln w="8890">
                  <a:solidFill>
                    <a:srgbClr val="512B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25F891-5775-E20C-1B16-9AA0CAE5E219}"/>
                    </a:ext>
                  </a:extLst>
                </p:cNvPr>
                <p:cNvSpPr txBox="1"/>
                <p:nvPr/>
              </p:nvSpPr>
              <p:spPr>
                <a:xfrm>
                  <a:off x="729514" y="5883729"/>
                  <a:ext cx="2513304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300" b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OPERATING SYSTEM</a:t>
                  </a:r>
                  <a:endParaRPr kumimoji="0" lang="en-US" sz="13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48E67DF-80D8-9ED1-BD9B-A244F0C69164}"/>
                    </a:ext>
                  </a:extLst>
                </p:cNvPr>
                <p:cNvSpPr txBox="1"/>
                <p:nvPr/>
              </p:nvSpPr>
              <p:spPr>
                <a:xfrm>
                  <a:off x="1290316" y="5239060"/>
                  <a:ext cx="1525228" cy="524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Linux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26C8870-2414-9355-9C14-40166FCDEA5B}"/>
                    </a:ext>
                  </a:extLst>
                </p:cNvPr>
                <p:cNvSpPr txBox="1"/>
                <p:nvPr/>
              </p:nvSpPr>
              <p:spPr>
                <a:xfrm>
                  <a:off x="820953" y="5250606"/>
                  <a:ext cx="924659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Windows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90766EC-A6F5-83C1-8E09-B671FFCB0F9C}"/>
                    </a:ext>
                  </a:extLst>
                </p:cNvPr>
                <p:cNvSpPr txBox="1"/>
                <p:nvPr/>
              </p:nvSpPr>
              <p:spPr>
                <a:xfrm>
                  <a:off x="2174843" y="5250605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macOS</a:t>
                  </a:r>
                </a:p>
              </p:txBody>
            </p:sp>
          </p:grpSp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58F0030A-50B7-F636-2BAD-213FFEFD0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361719" y="4886218"/>
                <a:ext cx="338552" cy="416253"/>
              </a:xfrm>
              <a:prstGeom prst="rect">
                <a:avLst/>
              </a:prstGeom>
            </p:spPr>
          </p:pic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3D7CFFB2-710B-4481-2082-A384E372D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4912505" y="4957200"/>
                <a:ext cx="347472" cy="347472"/>
              </a:xfrm>
              <a:prstGeom prst="rect">
                <a:avLst/>
              </a:prstGeom>
            </p:spPr>
          </p:pic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519DB47F-B084-982B-A6DB-8448B19D9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702046" y="4881100"/>
                <a:ext cx="318636" cy="441188"/>
              </a:xfrm>
              <a:prstGeom prst="rect">
                <a:avLst/>
              </a:prstGeom>
            </p:spPr>
          </p:pic>
        </p:grpSp>
        <p:sp>
          <p:nvSpPr>
            <p:cNvPr id="56" name="Title 34">
              <a:extLst>
                <a:ext uri="{FF2B5EF4-FFF2-40B4-BE49-F238E27FC236}">
                  <a16:creationId xmlns:a16="http://schemas.microsoft.com/office/drawing/2014/main" id="{8BB60198-3C58-289C-84FA-76F6365C2853}"/>
                </a:ext>
              </a:extLst>
            </p:cNvPr>
            <p:cNvSpPr txBox="1">
              <a:spLocks/>
            </p:cNvSpPr>
            <p:nvPr/>
          </p:nvSpPr>
          <p:spPr>
            <a:xfrm>
              <a:off x="4198119" y="5189502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>
                  <a:solidFill>
                    <a:srgbClr val="512BD4"/>
                  </a:solidFill>
                </a:rPr>
                <a:t>+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7769BA1-EC83-C217-DA17-94332B3EF475}"/>
              </a:ext>
            </a:extLst>
          </p:cNvPr>
          <p:cNvGrpSpPr/>
          <p:nvPr/>
        </p:nvGrpSpPr>
        <p:grpSpPr>
          <a:xfrm>
            <a:off x="7205467" y="4782996"/>
            <a:ext cx="3598814" cy="1591331"/>
            <a:chOff x="7205467" y="4782996"/>
            <a:chExt cx="3598814" cy="159133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041ADB2-1007-23CA-BE12-99ADC11C8CD5}"/>
                </a:ext>
              </a:extLst>
            </p:cNvPr>
            <p:cNvGrpSpPr/>
            <p:nvPr/>
          </p:nvGrpSpPr>
          <p:grpSpPr>
            <a:xfrm>
              <a:off x="7754030" y="4782996"/>
              <a:ext cx="3050251" cy="1591331"/>
              <a:chOff x="6054177" y="4857079"/>
              <a:chExt cx="3050251" cy="159133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72453D0-079A-0397-DA0F-CB088F299B52}"/>
                  </a:ext>
                </a:extLst>
              </p:cNvPr>
              <p:cNvGrpSpPr/>
              <p:nvPr/>
            </p:nvGrpSpPr>
            <p:grpSpPr>
              <a:xfrm>
                <a:off x="6054177" y="4857079"/>
                <a:ext cx="3050251" cy="1591331"/>
                <a:chOff x="729513" y="4672955"/>
                <a:chExt cx="3050251" cy="1591331"/>
              </a:xfrm>
            </p:grpSpPr>
            <p:sp>
              <p:nvSpPr>
                <p:cNvPr id="70" name="Rounded Rectangle 16">
                  <a:extLst>
                    <a:ext uri="{FF2B5EF4-FFF2-40B4-BE49-F238E27FC236}">
                      <a16:creationId xmlns:a16="http://schemas.microsoft.com/office/drawing/2014/main" id="{AF802F33-CC3B-43E4-1A1B-427953649748}"/>
                    </a:ext>
                  </a:extLst>
                </p:cNvPr>
                <p:cNvSpPr/>
                <p:nvPr/>
              </p:nvSpPr>
              <p:spPr>
                <a:xfrm>
                  <a:off x="729513" y="4672955"/>
                  <a:ext cx="3050251" cy="1190454"/>
                </a:xfrm>
                <a:prstGeom prst="roundRect">
                  <a:avLst>
                    <a:gd name="adj" fmla="val 9651"/>
                  </a:avLst>
                </a:prstGeom>
                <a:gradFill>
                  <a:gsLst>
                    <a:gs pos="0">
                      <a:srgbClr val="512BD4">
                        <a:alpha val="10000"/>
                      </a:srgbClr>
                    </a:gs>
                    <a:gs pos="100000">
                      <a:schemeClr val="accent3">
                        <a:alpha val="10000"/>
                      </a:schemeClr>
                    </a:gs>
                  </a:gsLst>
                  <a:path path="circle">
                    <a:fillToRect r="100000" b="100000"/>
                  </a:path>
                </a:gradFill>
                <a:ln w="8890">
                  <a:solidFill>
                    <a:srgbClr val="512B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89FF529-93FF-D253-25F1-05FE5DD19ABF}"/>
                    </a:ext>
                  </a:extLst>
                </p:cNvPr>
                <p:cNvSpPr txBox="1"/>
                <p:nvPr/>
              </p:nvSpPr>
              <p:spPr>
                <a:xfrm>
                  <a:off x="729513" y="5883729"/>
                  <a:ext cx="3050251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ECOSYSTEM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0592FBA-BD65-C6F3-17F7-E6A044B3C3F1}"/>
                    </a:ext>
                  </a:extLst>
                </p:cNvPr>
                <p:cNvSpPr txBox="1"/>
                <p:nvPr/>
              </p:nvSpPr>
              <p:spPr>
                <a:xfrm>
                  <a:off x="2183416" y="5233877"/>
                  <a:ext cx="1525228" cy="663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Components, tools, library vendors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DDF57809-2654-37FF-5597-6BE19D787035}"/>
                    </a:ext>
                  </a:extLst>
                </p:cNvPr>
                <p:cNvSpPr txBox="1"/>
                <p:nvPr/>
              </p:nvSpPr>
              <p:spPr>
                <a:xfrm>
                  <a:off x="820953" y="5233877"/>
                  <a:ext cx="717237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NuGet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7D5D560-38D8-75C0-3CF2-D3C0BB274D84}"/>
                    </a:ext>
                  </a:extLst>
                </p:cNvPr>
                <p:cNvSpPr txBox="1"/>
                <p:nvPr/>
              </p:nvSpPr>
              <p:spPr>
                <a:xfrm>
                  <a:off x="1314418" y="5233877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GitHub</a:t>
                  </a:r>
                </a:p>
              </p:txBody>
            </p:sp>
          </p:grpSp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74E04D7F-69A2-E32E-2775-A5E013DCB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8026975" y="5098323"/>
                <a:ext cx="437324" cy="437324"/>
              </a:xfrm>
              <a:prstGeom prst="rect">
                <a:avLst/>
              </a:prstGeom>
            </p:spPr>
          </p:pic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4526976D-408E-1852-5D94-0F116F7BC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7004954" y="5103036"/>
                <a:ext cx="382959" cy="382959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E4F482EA-7636-E617-25C3-D8190DA3B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6249323" y="5086872"/>
                <a:ext cx="473044" cy="473044"/>
              </a:xfrm>
              <a:prstGeom prst="rect">
                <a:avLst/>
              </a:prstGeom>
            </p:spPr>
          </p:pic>
        </p:grpSp>
        <p:sp>
          <p:nvSpPr>
            <p:cNvPr id="52" name="Title 34">
              <a:extLst>
                <a:ext uri="{FF2B5EF4-FFF2-40B4-BE49-F238E27FC236}">
                  <a16:creationId xmlns:a16="http://schemas.microsoft.com/office/drawing/2014/main" id="{A3C0964D-5358-8407-A300-E61FC0AB1DB0}"/>
                </a:ext>
              </a:extLst>
            </p:cNvPr>
            <p:cNvSpPr txBox="1">
              <a:spLocks/>
            </p:cNvSpPr>
            <p:nvPr/>
          </p:nvSpPr>
          <p:spPr>
            <a:xfrm>
              <a:off x="7205467" y="5164718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>
                  <a:solidFill>
                    <a:srgbClr val="512BD4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7891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E2C6B6-B1F4-19EF-91BB-3A9740B060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798" y="1748188"/>
            <a:ext cx="5168161" cy="2462213"/>
          </a:xfrm>
        </p:spPr>
        <p:txBody>
          <a:bodyPr/>
          <a:lstStyle/>
          <a:p>
            <a:r>
              <a:rPr lang="en-US"/>
              <a:t>Organize groups of endpoints</a:t>
            </a:r>
          </a:p>
          <a:p>
            <a:r>
              <a:rPr lang="en-US"/>
              <a:t>Leverage endpoint filters for validation, </a:t>
            </a:r>
            <a:br>
              <a:rPr lang="en-US"/>
            </a:br>
            <a:r>
              <a:rPr lang="en-US"/>
              <a:t>logging, and much more</a:t>
            </a:r>
          </a:p>
          <a:p>
            <a:r>
              <a:rPr lang="en-US"/>
              <a:t>Improved testing and </a:t>
            </a:r>
            <a:r>
              <a:rPr lang="en-US" err="1"/>
              <a:t>OpenAPI</a:t>
            </a:r>
            <a:r>
              <a:rPr lang="en-US"/>
              <a:t> docs</a:t>
            </a:r>
          </a:p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REST APIs – Powerful</a:t>
            </a:r>
            <a:endParaRPr lang="en-US" sz="3600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B5B10-A0F2-77B8-90D1-7FC29067A7A2}"/>
              </a:ext>
            </a:extLst>
          </p:cNvPr>
          <p:cNvSpPr txBox="1"/>
          <p:nvPr/>
        </p:nvSpPr>
        <p:spPr>
          <a:xfrm>
            <a:off x="592619" y="1342327"/>
            <a:ext cx="507377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endParaRPr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lt"/>
              <a:cs typeface="+mn-lt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E66C3BB-866B-2EFE-3A64-54BD84A4BDEE}"/>
              </a:ext>
            </a:extLst>
          </p:cNvPr>
          <p:cNvCxnSpPr>
            <a:cxnSpLocks/>
          </p:cNvCxnSpPr>
          <p:nvPr/>
        </p:nvCxnSpPr>
        <p:spPr>
          <a:xfrm>
            <a:off x="6096000" y="1661104"/>
            <a:ext cx="0" cy="420624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C6AE67F-4AC5-7D48-4417-040FC5EAB1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4263"/>
            <a:ext cx="6193535" cy="45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3501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78" y="487968"/>
            <a:ext cx="10515818" cy="418593"/>
          </a:xfrm>
        </p:spPr>
        <p:txBody>
          <a:bodyPr>
            <a:normAutofit fontScale="90000"/>
          </a:bodyPr>
          <a:lstStyle/>
          <a:p>
            <a:r>
              <a:rPr lang="en-US"/>
              <a:t>.NET REST APIs – Secure</a:t>
            </a:r>
            <a:endParaRPr lang="en-US" sz="3600" i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078765-53DA-87F7-D428-7695057431E1}"/>
              </a:ext>
            </a:extLst>
          </p:cNvPr>
          <p:cNvGrpSpPr/>
          <p:nvPr/>
        </p:nvGrpSpPr>
        <p:grpSpPr>
          <a:xfrm>
            <a:off x="652007" y="1232035"/>
            <a:ext cx="4953048" cy="4810419"/>
            <a:chOff x="652007" y="1232035"/>
            <a:chExt cx="4953048" cy="48104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A5DCF6-8074-74FB-64D6-991432D1C1F5}"/>
                </a:ext>
              </a:extLst>
            </p:cNvPr>
            <p:cNvGrpSpPr/>
            <p:nvPr/>
          </p:nvGrpSpPr>
          <p:grpSpPr>
            <a:xfrm>
              <a:off x="652007" y="1674974"/>
              <a:ext cx="4953048" cy="4367480"/>
              <a:chOff x="652007" y="1674974"/>
              <a:chExt cx="4953048" cy="4367480"/>
            </a:xfrm>
            <a:effectLst>
              <a:outerShdw blurRad="762000" dist="5715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" name="Picture 12" descr="Text&#10;&#10;Description automatically generated">
                <a:extLst>
                  <a:ext uri="{FF2B5EF4-FFF2-40B4-BE49-F238E27FC236}">
                    <a16:creationId xmlns:a16="http://schemas.microsoft.com/office/drawing/2014/main" id="{34981D94-B0E1-25BC-E0A0-38B7CE3E9D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2007" y="1674975"/>
                <a:ext cx="4953048" cy="4367479"/>
              </a:xfrm>
              <a:prstGeom prst="rect">
                <a:avLst/>
              </a:prstGeom>
            </p:spPr>
          </p:pic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434707D-78E6-0E46-86E7-D8D406479E3A}"/>
                  </a:ext>
                </a:extLst>
              </p:cNvPr>
              <p:cNvSpPr/>
              <p:nvPr/>
            </p:nvSpPr>
            <p:spPr bwMode="auto">
              <a:xfrm>
                <a:off x="652007" y="1674974"/>
                <a:ext cx="4953048" cy="4367479"/>
              </a:xfrm>
              <a:prstGeom prst="roundRect">
                <a:avLst>
                  <a:gd name="adj" fmla="val 810"/>
                </a:avLst>
              </a:prstGeom>
              <a:noFill/>
              <a:ln w="9525">
                <a:solidFill>
                  <a:srgbClr val="41414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9D9A81-1357-B009-536C-0C6400C941F6}"/>
                </a:ext>
              </a:extLst>
            </p:cNvPr>
            <p:cNvSpPr txBox="1"/>
            <p:nvPr/>
          </p:nvSpPr>
          <p:spPr>
            <a:xfrm>
              <a:off x="652007" y="1232035"/>
              <a:ext cx="49530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2400"/>
                </a:spcAft>
                <a:defRPr/>
              </a:pPr>
              <a:r>
                <a:rPr lang="en-US" b="1">
                  <a:solidFill>
                    <a:srgbClr val="FFFFFF"/>
                  </a:solidFill>
                  <a:ea typeface="Open Sans"/>
                  <a:cs typeface="Open Sans"/>
                </a:rPr>
                <a:t>.NET 6</a:t>
              </a:r>
              <a:endParaRPr lang="en-US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61F9F7-8361-6BDF-0A13-5D5C1FB03225}"/>
                </a:ext>
              </a:extLst>
            </p:cNvPr>
            <p:cNvSpPr/>
            <p:nvPr/>
          </p:nvSpPr>
          <p:spPr bwMode="auto">
            <a:xfrm>
              <a:off x="652007" y="2368667"/>
              <a:ext cx="4953048" cy="2456072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A1A087-A611-023A-F721-FF71BEBCDA43}"/>
              </a:ext>
            </a:extLst>
          </p:cNvPr>
          <p:cNvGrpSpPr/>
          <p:nvPr/>
        </p:nvGrpSpPr>
        <p:grpSpPr>
          <a:xfrm>
            <a:off x="6175080" y="1232035"/>
            <a:ext cx="5441777" cy="2656301"/>
            <a:chOff x="6175080" y="1232035"/>
            <a:chExt cx="5441777" cy="26563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D7D5946-998F-725C-3C2F-1FDAFBB99A28}"/>
                </a:ext>
              </a:extLst>
            </p:cNvPr>
            <p:cNvGrpSpPr/>
            <p:nvPr/>
          </p:nvGrpSpPr>
          <p:grpSpPr>
            <a:xfrm>
              <a:off x="6175080" y="1674974"/>
              <a:ext cx="5441777" cy="2213362"/>
              <a:chOff x="6175080" y="1674974"/>
              <a:chExt cx="5441777" cy="2213362"/>
            </a:xfrm>
            <a:effectLst>
              <a:outerShdw blurRad="762000" dist="5715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AA144C9-6BE9-A726-0DB0-301FF9C91F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75081" y="1674975"/>
                <a:ext cx="5441776" cy="2213361"/>
              </a:xfrm>
              <a:prstGeom prst="rect">
                <a:avLst/>
              </a:prstGeom>
            </p:spPr>
          </p:pic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664496D-91C8-0BC6-ACDA-D039F9534C16}"/>
                  </a:ext>
                </a:extLst>
              </p:cNvPr>
              <p:cNvSpPr/>
              <p:nvPr/>
            </p:nvSpPr>
            <p:spPr bwMode="auto">
              <a:xfrm>
                <a:off x="6175080" y="1674974"/>
                <a:ext cx="5441776" cy="2213361"/>
              </a:xfrm>
              <a:prstGeom prst="roundRect">
                <a:avLst>
                  <a:gd name="adj" fmla="val 1225"/>
                </a:avLst>
              </a:prstGeom>
              <a:noFill/>
              <a:ln w="9525">
                <a:solidFill>
                  <a:srgbClr val="41414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713FC7-A357-3AED-09A7-ADDA89C685B1}"/>
                </a:ext>
              </a:extLst>
            </p:cNvPr>
            <p:cNvSpPr/>
            <p:nvPr/>
          </p:nvSpPr>
          <p:spPr bwMode="auto">
            <a:xfrm>
              <a:off x="6191690" y="2447725"/>
              <a:ext cx="5408793" cy="58910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28A3A8-4ACA-90CF-4141-E80E723F07D5}"/>
                </a:ext>
              </a:extLst>
            </p:cNvPr>
            <p:cNvSpPr txBox="1"/>
            <p:nvPr/>
          </p:nvSpPr>
          <p:spPr>
            <a:xfrm>
              <a:off x="6175080" y="1232035"/>
              <a:ext cx="54417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2400"/>
                </a:spcAft>
                <a:defRPr/>
              </a:pPr>
              <a:r>
                <a:rPr lang="en-US" b="1">
                  <a:solidFill>
                    <a:srgbClr val="FFFFFF"/>
                  </a:solidFill>
                  <a:ea typeface="Open Sans"/>
                  <a:cs typeface="Open Sans"/>
                </a:rPr>
                <a:t>.NET 7</a:t>
              </a:r>
              <a:endParaRPr lang="en-US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159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1E0A5-A5E2-1C22-BC62-F3C385095EF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563624" y="2965449"/>
            <a:ext cx="9064752" cy="1181734"/>
          </a:xfrm>
        </p:spPr>
        <p:txBody>
          <a:bodyPr/>
          <a:lstStyle/>
          <a:p>
            <a:r>
              <a:rPr lang="en-US"/>
              <a:t>REST APIs with .NET 7</a:t>
            </a:r>
          </a:p>
          <a:p>
            <a:r>
              <a:rPr lang="en-US" sz="2400" err="1">
                <a:solidFill>
                  <a:schemeClr val="bg1"/>
                </a:solidFill>
                <a:latin typeface="+mn-lt"/>
              </a:rPr>
              <a:t>Safia</a:t>
            </a:r>
            <a:r>
              <a:rPr lang="en-US" sz="2400">
                <a:solidFill>
                  <a:schemeClr val="bg1"/>
                </a:solidFill>
                <a:latin typeface="+mn-lt"/>
              </a:rPr>
              <a:t> &amp; Julia</a:t>
            </a:r>
          </a:p>
        </p:txBody>
      </p:sp>
    </p:spTree>
    <p:extLst>
      <p:ext uri="{BB962C8B-B14F-4D97-AF65-F5344CB8AC3E}">
        <p14:creationId xmlns:p14="http://schemas.microsoft.com/office/powerpoint/2010/main" val="7201365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.NET podcast app shown on several devices.">
            <a:extLst>
              <a:ext uri="{FF2B5EF4-FFF2-40B4-BE49-F238E27FC236}">
                <a16:creationId xmlns:a16="http://schemas.microsoft.com/office/drawing/2014/main" id="{9CF7248C-6639-9DCD-52A1-D635B9B3A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2103" y="-431800"/>
            <a:ext cx="13376205" cy="752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26C491-DD33-4817-BE6E-24856BC74C3A}"/>
              </a:ext>
            </a:extLst>
          </p:cNvPr>
          <p:cNvSpPr/>
          <p:nvPr/>
        </p:nvSpPr>
        <p:spPr>
          <a:xfrm>
            <a:off x="1498170" y="2721244"/>
            <a:ext cx="9195661" cy="1040859"/>
          </a:xfrm>
          <a:prstGeom prst="roundRect">
            <a:avLst/>
          </a:prstGeom>
          <a:solidFill>
            <a:srgbClr val="5733D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9C80DF7-C885-E4F2-9134-22AEE5295530}"/>
              </a:ext>
            </a:extLst>
          </p:cNvPr>
          <p:cNvSpPr txBox="1">
            <a:spLocks/>
          </p:cNvSpPr>
          <p:nvPr/>
        </p:nvSpPr>
        <p:spPr>
          <a:xfrm>
            <a:off x="1592442" y="2721244"/>
            <a:ext cx="9101388" cy="1040859"/>
          </a:xfrm>
          <a:prstGeom prst="rect">
            <a:avLst/>
          </a:prstGeom>
        </p:spPr>
        <p:txBody>
          <a:bodyPr anchor="ctr"/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>
                <a:latin typeface="+mn-lt"/>
              </a:rPr>
              <a:t>github.com/</a:t>
            </a:r>
            <a:r>
              <a:rPr lang="en-US" sz="3000" err="1">
                <a:latin typeface="+mn-lt"/>
              </a:rPr>
              <a:t>microsoft</a:t>
            </a:r>
            <a:r>
              <a:rPr lang="en-US" sz="3000">
                <a:latin typeface="+mn-lt"/>
              </a:rPr>
              <a:t>/dotnet-podcasts</a:t>
            </a:r>
          </a:p>
        </p:txBody>
      </p:sp>
    </p:spTree>
    <p:extLst>
      <p:ext uri="{BB962C8B-B14F-4D97-AF65-F5344CB8AC3E}">
        <p14:creationId xmlns:p14="http://schemas.microsoft.com/office/powerpoint/2010/main" val="22101710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A0BFBA7-37A7-AFB6-D453-1C97BE14AF76}"/>
              </a:ext>
            </a:extLst>
          </p:cNvPr>
          <p:cNvGrpSpPr/>
          <p:nvPr/>
        </p:nvGrpSpPr>
        <p:grpSpPr>
          <a:xfrm>
            <a:off x="369515" y="263034"/>
            <a:ext cx="11445709" cy="6401483"/>
            <a:chOff x="369515" y="236064"/>
            <a:chExt cx="11445709" cy="6401483"/>
          </a:xfrm>
          <a:solidFill>
            <a:srgbClr val="512BD4">
              <a:alpha val="35000"/>
            </a:srgbClr>
          </a:solidFill>
        </p:grpSpPr>
        <p:pic>
          <p:nvPicPr>
            <p:cNvPr id="3" name="Graphic 2" descr="Lightbulb outline">
              <a:extLst>
                <a:ext uri="{FF2B5EF4-FFF2-40B4-BE49-F238E27FC236}">
                  <a16:creationId xmlns:a16="http://schemas.microsoft.com/office/drawing/2014/main" id="{097E303B-60B5-995B-29E9-63AFAB4F4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3731" y="236064"/>
              <a:ext cx="914400" cy="914400"/>
            </a:xfrm>
            <a:prstGeom prst="rect">
              <a:avLst/>
            </a:prstGeom>
          </p:spPr>
        </p:pic>
        <p:pic>
          <p:nvPicPr>
            <p:cNvPr id="4" name="Graphic 3" descr="Airplane outline">
              <a:extLst>
                <a:ext uri="{FF2B5EF4-FFF2-40B4-BE49-F238E27FC236}">
                  <a16:creationId xmlns:a16="http://schemas.microsoft.com/office/drawing/2014/main" id="{48759F4E-AB83-4076-E836-D7D84D7FB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8889" y="39812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Bank outline">
              <a:extLst>
                <a:ext uri="{FF2B5EF4-FFF2-40B4-BE49-F238E27FC236}">
                  <a16:creationId xmlns:a16="http://schemas.microsoft.com/office/drawing/2014/main" id="{257310F5-0F83-963C-7A63-D46DFC5D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9515" y="1905043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Bus outline">
              <a:extLst>
                <a:ext uri="{FF2B5EF4-FFF2-40B4-BE49-F238E27FC236}">
                  <a16:creationId xmlns:a16="http://schemas.microsoft.com/office/drawing/2014/main" id="{8FD4A057-F97A-4F6E-BEA4-97DED00B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38239" y="3745666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Car outline">
              <a:extLst>
                <a:ext uri="{FF2B5EF4-FFF2-40B4-BE49-F238E27FC236}">
                  <a16:creationId xmlns:a16="http://schemas.microsoft.com/office/drawing/2014/main" id="{A05BF635-9D08-2411-C9AB-EEB8A841A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00681" y="1164064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Classroom outline">
              <a:extLst>
                <a:ext uri="{FF2B5EF4-FFF2-40B4-BE49-F238E27FC236}">
                  <a16:creationId xmlns:a16="http://schemas.microsoft.com/office/drawing/2014/main" id="{70A62FD7-0EBD-0DCD-5D2D-8BE3726FE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4953" y="325059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Cruise ship outline">
              <a:extLst>
                <a:ext uri="{FF2B5EF4-FFF2-40B4-BE49-F238E27FC236}">
                  <a16:creationId xmlns:a16="http://schemas.microsoft.com/office/drawing/2014/main" id="{17DF8789-B98B-9CE5-596F-44FCF7F74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32832" y="2362243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lliptical outline">
              <a:extLst>
                <a:ext uri="{FF2B5EF4-FFF2-40B4-BE49-F238E27FC236}">
                  <a16:creationId xmlns:a16="http://schemas.microsoft.com/office/drawing/2014/main" id="{9B23CD72-D9B9-5DB3-095E-D77C1D760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007214" y="1220460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Home outline">
              <a:extLst>
                <a:ext uri="{FF2B5EF4-FFF2-40B4-BE49-F238E27FC236}">
                  <a16:creationId xmlns:a16="http://schemas.microsoft.com/office/drawing/2014/main" id="{4631C559-8A1D-AA8D-663D-DC974F8B8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756680" y="1312520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Monitor outline">
              <a:extLst>
                <a:ext uri="{FF2B5EF4-FFF2-40B4-BE49-F238E27FC236}">
                  <a16:creationId xmlns:a16="http://schemas.microsoft.com/office/drawing/2014/main" id="{2C6DEB85-7DC7-8E0B-619A-E1C733E71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590931" y="290402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Ticket outline">
              <a:extLst>
                <a:ext uri="{FF2B5EF4-FFF2-40B4-BE49-F238E27FC236}">
                  <a16:creationId xmlns:a16="http://schemas.microsoft.com/office/drawing/2014/main" id="{07D9C7A5-0177-DA52-4F42-E3735C1E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19589" y="253707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Train outline">
              <a:extLst>
                <a:ext uri="{FF2B5EF4-FFF2-40B4-BE49-F238E27FC236}">
                  <a16:creationId xmlns:a16="http://schemas.microsoft.com/office/drawing/2014/main" id="{F23D3344-5251-4711-7495-96B53486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479331" y="294383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Washing Machine outline">
              <a:extLst>
                <a:ext uri="{FF2B5EF4-FFF2-40B4-BE49-F238E27FC236}">
                  <a16:creationId xmlns:a16="http://schemas.microsoft.com/office/drawing/2014/main" id="{53224D2F-8408-7DD9-1D62-E1E57B64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85280" y="129427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Web cam outline">
              <a:extLst>
                <a:ext uri="{FF2B5EF4-FFF2-40B4-BE49-F238E27FC236}">
                  <a16:creationId xmlns:a16="http://schemas.microsoft.com/office/drawing/2014/main" id="{653D2604-867D-7460-09E6-92CDEC4B2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075429" y="287548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Airplane outline">
              <a:extLst>
                <a:ext uri="{FF2B5EF4-FFF2-40B4-BE49-F238E27FC236}">
                  <a16:creationId xmlns:a16="http://schemas.microsoft.com/office/drawing/2014/main" id="{43F6C617-DB1F-E3C7-E6E0-10912EFE8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9858" y="1774961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Bank outline">
              <a:extLst>
                <a:ext uri="{FF2B5EF4-FFF2-40B4-BE49-F238E27FC236}">
                  <a16:creationId xmlns:a16="http://schemas.microsoft.com/office/drawing/2014/main" id="{4A5C7AD9-C218-F6E9-E37B-46456E24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41748" y="5351266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Car outline">
              <a:extLst>
                <a:ext uri="{FF2B5EF4-FFF2-40B4-BE49-F238E27FC236}">
                  <a16:creationId xmlns:a16="http://schemas.microsoft.com/office/drawing/2014/main" id="{FF91B5DB-8B72-3E94-CAE8-998A0B977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18229" y="4103042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Cruise ship outline">
              <a:extLst>
                <a:ext uri="{FF2B5EF4-FFF2-40B4-BE49-F238E27FC236}">
                  <a16:creationId xmlns:a16="http://schemas.microsoft.com/office/drawing/2014/main" id="{43FC2C6F-F44F-8211-324E-F6416945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96366" y="5522389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Washing Machine outline">
              <a:extLst>
                <a:ext uri="{FF2B5EF4-FFF2-40B4-BE49-F238E27FC236}">
                  <a16:creationId xmlns:a16="http://schemas.microsoft.com/office/drawing/2014/main" id="{08F753BA-BF5C-0A9B-F027-7625EFF8F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121830" y="4248173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Lightbulb outline">
              <a:extLst>
                <a:ext uri="{FF2B5EF4-FFF2-40B4-BE49-F238E27FC236}">
                  <a16:creationId xmlns:a16="http://schemas.microsoft.com/office/drawing/2014/main" id="{244AC064-C09D-CCBC-BD87-B16814A0A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84548" y="186593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Home outline">
              <a:extLst>
                <a:ext uri="{FF2B5EF4-FFF2-40B4-BE49-F238E27FC236}">
                  <a16:creationId xmlns:a16="http://schemas.microsoft.com/office/drawing/2014/main" id="{4AE2830A-85C1-1102-1F18-AA9095390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85560" y="4540102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Elliptical outline">
              <a:extLst>
                <a:ext uri="{FF2B5EF4-FFF2-40B4-BE49-F238E27FC236}">
                  <a16:creationId xmlns:a16="http://schemas.microsoft.com/office/drawing/2014/main" id="{7CB55FD4-9108-FFF7-7AD4-4EFA251E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900824" y="511478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Monitor outline">
              <a:extLst>
                <a:ext uri="{FF2B5EF4-FFF2-40B4-BE49-F238E27FC236}">
                  <a16:creationId xmlns:a16="http://schemas.microsoft.com/office/drawing/2014/main" id="{5C0F4F37-98B7-D44A-E651-F9378B706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070170" y="4967199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Web cam outline">
              <a:extLst>
                <a:ext uri="{FF2B5EF4-FFF2-40B4-BE49-F238E27FC236}">
                  <a16:creationId xmlns:a16="http://schemas.microsoft.com/office/drawing/2014/main" id="{2CD151B2-2577-0C76-9955-D6B453A0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14711" y="5723147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Lightbulb outline">
              <a:extLst>
                <a:ext uri="{FF2B5EF4-FFF2-40B4-BE49-F238E27FC236}">
                  <a16:creationId xmlns:a16="http://schemas.microsoft.com/office/drawing/2014/main" id="{9C4411A4-2CF8-903F-8520-B67DAE328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17512" y="5517046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Train outline">
              <a:extLst>
                <a:ext uri="{FF2B5EF4-FFF2-40B4-BE49-F238E27FC236}">
                  <a16:creationId xmlns:a16="http://schemas.microsoft.com/office/drawing/2014/main" id="{192A1EBE-6915-1480-0B56-C63A37FCF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659587" y="5619773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Car outline">
              <a:extLst>
                <a:ext uri="{FF2B5EF4-FFF2-40B4-BE49-F238E27FC236}">
                  <a16:creationId xmlns:a16="http://schemas.microsoft.com/office/drawing/2014/main" id="{6DCA92B3-DD37-92AF-81CF-0FC589FB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34722" y="5637540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Title 34">
            <a:extLst>
              <a:ext uri="{FF2B5EF4-FFF2-40B4-BE49-F238E27FC236}">
                <a16:creationId xmlns:a16="http://schemas.microsoft.com/office/drawing/2014/main" id="{FF4D86B2-BA7A-CD44-47DC-66EAE1A0336E}"/>
              </a:ext>
            </a:extLst>
          </p:cNvPr>
          <p:cNvSpPr txBox="1">
            <a:spLocks/>
          </p:cNvSpPr>
          <p:nvPr/>
        </p:nvSpPr>
        <p:spPr>
          <a:xfrm>
            <a:off x="590078" y="569257"/>
            <a:ext cx="10515818" cy="418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n-US"/>
              <a:t>APIs are everywhere</a:t>
            </a:r>
            <a:endParaRPr lang="en-US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0898B8-B6B4-CC7A-8709-05E112899EF8}"/>
              </a:ext>
            </a:extLst>
          </p:cNvPr>
          <p:cNvGrpSpPr/>
          <p:nvPr/>
        </p:nvGrpSpPr>
        <p:grpSpPr>
          <a:xfrm>
            <a:off x="3786798" y="1540500"/>
            <a:ext cx="4614177" cy="3972508"/>
            <a:chOff x="3786798" y="1540500"/>
            <a:chExt cx="4614177" cy="3972508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40685947-62A1-34C5-124A-F4F042CC6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786798" y="3113995"/>
              <a:ext cx="641259" cy="641259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320ED255-3D32-4C88-0A6B-1DE87713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366016" y="4389426"/>
              <a:ext cx="640080" cy="640080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prstMaterial="matte"/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40C2E31-83D5-5343-0B52-1E5F2FAF9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4905125" y="1540500"/>
              <a:ext cx="640080" cy="64008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F1FA86EF-3A66-CC47-6D86-02BC8117F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6614290" y="1540500"/>
              <a:ext cx="640080" cy="640080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AFAEF30-70ED-3FD2-75B5-85DFE32DC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760895" y="3108960"/>
              <a:ext cx="640080" cy="640080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CB104ADF-36C7-A7FE-0B63-DBD757F42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 l="-8334" t="-8334" r="-8334" b="-8334"/>
            <a:stretch/>
          </p:blipFill>
          <p:spPr>
            <a:xfrm>
              <a:off x="7207172" y="4385333"/>
              <a:ext cx="640080" cy="640080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5577955-7A1C-70E2-BF59-304C5767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5837888" y="4964368"/>
              <a:ext cx="548640" cy="548640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3AB553-AA91-E4EC-78B4-B5159EB1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H="1" flipV="1">
              <a:off x="5225165" y="2180580"/>
              <a:ext cx="602090" cy="928380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AB32C7A-64D7-4696-C5BE-D66C4BE62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5895" y="2199595"/>
              <a:ext cx="514003" cy="909365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EB8B66-BEF3-27F0-E15D-C697B0CEF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460959" y="3429000"/>
              <a:ext cx="1258282" cy="0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420C8D1-DE14-A2E5-1E63-21F974B6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449323" y="3429000"/>
              <a:ext cx="1258282" cy="0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6038368-99C9-2BCD-F7C4-20842936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25" y="3789887"/>
              <a:ext cx="802480" cy="750215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78B5DD-FDD8-D949-A2B9-D0FB2481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99263" y="3689337"/>
              <a:ext cx="878475" cy="791062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FA054B-C357-C00F-3A07-2E656CE52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1575" y="3818422"/>
              <a:ext cx="0" cy="1167212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618DFD-2A17-511D-9139-EEC36163DF2E}"/>
              </a:ext>
            </a:extLst>
          </p:cNvPr>
          <p:cNvGrpSpPr/>
          <p:nvPr/>
        </p:nvGrpSpPr>
        <p:grpSpPr>
          <a:xfrm>
            <a:off x="3337913" y="1379826"/>
            <a:ext cx="2196659" cy="1739767"/>
            <a:chOff x="3135886" y="1316028"/>
            <a:chExt cx="2196659" cy="17397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4F5DCC6-559C-A697-4678-0BE8E6B91F64}"/>
                </a:ext>
              </a:extLst>
            </p:cNvPr>
            <p:cNvGrpSpPr/>
            <p:nvPr/>
          </p:nvGrpSpPr>
          <p:grpSpPr>
            <a:xfrm>
              <a:off x="3135886" y="1316028"/>
              <a:ext cx="1360973" cy="1360973"/>
              <a:chOff x="5057981" y="2626371"/>
              <a:chExt cx="831273" cy="831273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C03B25F-F4B7-1FE9-2878-BF8551FD2252}"/>
                  </a:ext>
                </a:extLst>
              </p:cNvPr>
              <p:cNvSpPr/>
              <p:nvPr/>
            </p:nvSpPr>
            <p:spPr>
              <a:xfrm>
                <a:off x="5057981" y="2626371"/>
                <a:ext cx="831273" cy="831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E8E8E8"/>
                </a:solidFill>
              </a:ln>
              <a:effectLst>
                <a:reflection blurRad="6350" stA="200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81F4702-5F6B-68F5-EC6B-A5AC3E858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5199297" y="2767687"/>
                <a:ext cx="548640" cy="548640"/>
              </a:xfrm>
              <a:prstGeom prst="rect">
                <a:avLst/>
              </a:prstGeom>
            </p:spPr>
          </p:pic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6E4E24E-8466-8C1E-63E4-2D2A4E6C9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6791" y="2445635"/>
              <a:ext cx="925754" cy="610160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1B9A64-404E-4E6F-7493-F8915D5F1644}"/>
              </a:ext>
            </a:extLst>
          </p:cNvPr>
          <p:cNvGrpSpPr/>
          <p:nvPr/>
        </p:nvGrpSpPr>
        <p:grpSpPr>
          <a:xfrm>
            <a:off x="6430754" y="3549720"/>
            <a:ext cx="2386361" cy="1213176"/>
            <a:chOff x="6430754" y="3549720"/>
            <a:chExt cx="2386361" cy="121317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946FCF-27FE-F5DE-7555-4099C8FD628B}"/>
                </a:ext>
              </a:extLst>
            </p:cNvPr>
            <p:cNvGrpSpPr/>
            <p:nvPr/>
          </p:nvGrpSpPr>
          <p:grpSpPr>
            <a:xfrm>
              <a:off x="7985842" y="3931623"/>
              <a:ext cx="831273" cy="831273"/>
              <a:chOff x="5045531" y="3952537"/>
              <a:chExt cx="831273" cy="83127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5164A63-D4C9-833D-CE57-EE853ED33032}"/>
                  </a:ext>
                </a:extLst>
              </p:cNvPr>
              <p:cNvSpPr/>
              <p:nvPr/>
            </p:nvSpPr>
            <p:spPr>
              <a:xfrm>
                <a:off x="5045531" y="3952537"/>
                <a:ext cx="831273" cy="8312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E8E8E8"/>
                </a:solidFill>
              </a:ln>
              <a:effectLst>
                <a:reflection blurRad="6350" stA="200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8B445102-E546-D0B8-8A82-73FD888D8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5197480" y="4095033"/>
                <a:ext cx="526193" cy="526193"/>
              </a:xfrm>
              <a:prstGeom prst="rect">
                <a:avLst/>
              </a:prstGeom>
            </p:spPr>
          </p:pic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D642A4-15E8-1749-8D38-EB96E1656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0754" y="3549720"/>
              <a:ext cx="1521438" cy="575277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29BF11-32E9-04C9-9CB1-031AB73DF1A9}"/>
              </a:ext>
            </a:extLst>
          </p:cNvPr>
          <p:cNvGrpSpPr/>
          <p:nvPr/>
        </p:nvGrpSpPr>
        <p:grpSpPr>
          <a:xfrm>
            <a:off x="5573987" y="2925367"/>
            <a:ext cx="1044026" cy="1007266"/>
            <a:chOff x="5404218" y="3573807"/>
            <a:chExt cx="1044026" cy="1007266"/>
          </a:xfrm>
        </p:grpSpPr>
        <p:sp>
          <p:nvSpPr>
            <p:cNvPr id="47" name="Rounded Rectangle 131">
              <a:extLst>
                <a:ext uri="{FF2B5EF4-FFF2-40B4-BE49-F238E27FC236}">
                  <a16:creationId xmlns:a16="http://schemas.microsoft.com/office/drawing/2014/main" id="{EBAE9D4C-932C-7980-9903-392BECFB0E8D}"/>
                </a:ext>
              </a:extLst>
            </p:cNvPr>
            <p:cNvSpPr/>
            <p:nvPr/>
          </p:nvSpPr>
          <p:spPr bwMode="auto">
            <a:xfrm>
              <a:off x="5415369" y="3573807"/>
              <a:ext cx="1032875" cy="1007266"/>
            </a:xfrm>
            <a:prstGeom prst="roundRect">
              <a:avLst/>
            </a:prstGeom>
            <a:gradFill>
              <a:gsLst>
                <a:gs pos="41000">
                  <a:srgbClr val="512BD5"/>
                </a:gs>
                <a:gs pos="100000">
                  <a:srgbClr val="9780E5"/>
                </a:gs>
              </a:gsLst>
              <a:lin ang="3300000" scaled="0"/>
            </a:gradFill>
            <a:ln>
              <a:noFill/>
              <a:headEnd type="none" w="med" len="med"/>
              <a:tailEnd type="none" w="med" len="med"/>
            </a:ln>
            <a:effectLst>
              <a:reflection blurRad="6350" stA="27000" endPos="35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166EFD"/>
                    </a:gs>
                    <a:gs pos="68000">
                      <a:srgbClr val="9780E5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6132027-39B8-3E68-20F8-A9693F9C1FB7}"/>
                </a:ext>
              </a:extLst>
            </p:cNvPr>
            <p:cNvSpPr/>
            <p:nvPr/>
          </p:nvSpPr>
          <p:spPr>
            <a:xfrm>
              <a:off x="5404218" y="3678251"/>
              <a:ext cx="1032875" cy="8679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APIs</a:t>
              </a: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398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FB2C74-479E-44D6-54B4-199FB456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950">
                <a:ea typeface="Open Sans"/>
                <a:cs typeface="Segoe UI"/>
              </a:rPr>
              <a:t>Dev Tunnels in Visual Studio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58A11D-ECC7-DC3D-2E94-6B69AD938F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Learn more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F435FD-B4CB-690C-C599-598CE44C73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6892" y="6038714"/>
            <a:ext cx="8976044" cy="246221"/>
          </a:xfrm>
        </p:spPr>
        <p:txBody>
          <a:bodyPr/>
          <a:lstStyle/>
          <a:p>
            <a:r>
              <a:rPr lang="en-US"/>
              <a:t>aka.ms/</a:t>
            </a:r>
            <a:r>
              <a:rPr lang="en-US" err="1"/>
              <a:t>devtunnels</a:t>
            </a:r>
            <a:r>
              <a:rPr lang="en-US"/>
              <a:t>/vs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0BA4FB-8645-B7DC-B8D0-7F97330213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2954" y="6061805"/>
            <a:ext cx="131960" cy="246221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solidFill>
                  <a:schemeClr val="accent1"/>
                </a:solidFill>
                <a:ea typeface="Open Sans SemiBold"/>
                <a:cs typeface="Open Sans SemiBold"/>
              </a:rPr>
              <a:t>|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546518-0BB2-70CE-CDD8-828D0E536738}"/>
              </a:ext>
            </a:extLst>
          </p:cNvPr>
          <p:cNvGrpSpPr/>
          <p:nvPr/>
        </p:nvGrpSpPr>
        <p:grpSpPr>
          <a:xfrm>
            <a:off x="816830" y="1554544"/>
            <a:ext cx="3182780" cy="3449088"/>
            <a:chOff x="816830" y="1554544"/>
            <a:chExt cx="3182780" cy="3449088"/>
          </a:xfrm>
        </p:grpSpPr>
        <p:sp>
          <p:nvSpPr>
            <p:cNvPr id="6" name="Rounded Rectangle 266">
              <a:extLst>
                <a:ext uri="{FF2B5EF4-FFF2-40B4-BE49-F238E27FC236}">
                  <a16:creationId xmlns:a16="http://schemas.microsoft.com/office/drawing/2014/main" id="{EADFD82A-C0E7-776D-4B75-211959EC4C55}"/>
                </a:ext>
              </a:extLst>
            </p:cNvPr>
            <p:cNvSpPr/>
            <p:nvPr/>
          </p:nvSpPr>
          <p:spPr>
            <a:xfrm>
              <a:off x="816831" y="2012088"/>
              <a:ext cx="3182779" cy="2991544"/>
            </a:xfrm>
            <a:prstGeom prst="roundRect">
              <a:avLst>
                <a:gd name="adj" fmla="val 9651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F3B541-8790-F7A0-732F-FA095BF00BD8}"/>
                </a:ext>
              </a:extLst>
            </p:cNvPr>
            <p:cNvSpPr txBox="1"/>
            <p:nvPr/>
          </p:nvSpPr>
          <p:spPr>
            <a:xfrm>
              <a:off x="816830" y="1554544"/>
              <a:ext cx="3182780" cy="4094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4025">
                <a:defRPr/>
              </a:pPr>
              <a:r>
                <a:rPr lang="en-US" sz="1300" b="0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LOCAL ENDPOINT</a:t>
              </a:r>
              <a:endParaRPr lang="en-US"/>
            </a:p>
          </p:txBody>
        </p:sp>
        <p:sp>
          <p:nvSpPr>
            <p:cNvPr id="20" name="TextBox 1">
              <a:extLst>
                <a:ext uri="{FF2B5EF4-FFF2-40B4-BE49-F238E27FC236}">
                  <a16:creationId xmlns:a16="http://schemas.microsoft.com/office/drawing/2014/main" id="{6B53AE57-8710-628B-ABA7-616FE1D3A3B0}"/>
                </a:ext>
              </a:extLst>
            </p:cNvPr>
            <p:cNvSpPr txBox="1"/>
            <p:nvPr/>
          </p:nvSpPr>
          <p:spPr>
            <a:xfrm>
              <a:off x="1046313" y="4463588"/>
              <a:ext cx="2730549" cy="24622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>
                  <a:solidFill>
                    <a:schemeClr val="bg1"/>
                  </a:solidFill>
                </a:rPr>
                <a:t>https://localhost:5000/...</a:t>
              </a:r>
              <a:endParaRPr lang="en-US" sz="1000" b="1">
                <a:solidFill>
                  <a:schemeClr val="bg1"/>
                </a:solidFill>
                <a:ea typeface="Open Sans"/>
                <a:cs typeface="Open Sans"/>
              </a:endParaRPr>
            </a:p>
          </p:txBody>
        </p:sp>
        <p:pic>
          <p:nvPicPr>
            <p:cNvPr id="31" name="Graphic 35">
              <a:extLst>
                <a:ext uri="{FF2B5EF4-FFF2-40B4-BE49-F238E27FC236}">
                  <a16:creationId xmlns:a16="http://schemas.microsoft.com/office/drawing/2014/main" id="{24FC3146-62FF-0575-C051-445B28ED2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1559" y="2550968"/>
              <a:ext cx="1582882" cy="1577109"/>
            </a:xfrm>
            <a:prstGeom prst="rect">
              <a:avLst/>
            </a:prstGeom>
          </p:spPr>
        </p:pic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68DF4D3-A161-F2B0-68F0-CBA65D920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2643" y="3319317"/>
            <a:ext cx="2603325" cy="3"/>
          </a:xfrm>
          <a:prstGeom prst="line">
            <a:avLst/>
          </a:prstGeom>
          <a:ln w="28575" cap="rnd">
            <a:solidFill>
              <a:srgbClr val="8B73E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B4E456-3C39-0C5A-262D-4C7CA32C2442}"/>
              </a:ext>
            </a:extLst>
          </p:cNvPr>
          <p:cNvGrpSpPr/>
          <p:nvPr/>
        </p:nvGrpSpPr>
        <p:grpSpPr>
          <a:xfrm>
            <a:off x="4482513" y="1589179"/>
            <a:ext cx="3177006" cy="3402906"/>
            <a:chOff x="4482513" y="1589179"/>
            <a:chExt cx="3177006" cy="3402906"/>
          </a:xfrm>
        </p:grpSpPr>
        <p:sp>
          <p:nvSpPr>
            <p:cNvPr id="21" name="Rounded Rectangle 266">
              <a:extLst>
                <a:ext uri="{FF2B5EF4-FFF2-40B4-BE49-F238E27FC236}">
                  <a16:creationId xmlns:a16="http://schemas.microsoft.com/office/drawing/2014/main" id="{F038C4E2-33F0-E4BB-8C99-51632124C666}"/>
                </a:ext>
              </a:extLst>
            </p:cNvPr>
            <p:cNvSpPr/>
            <p:nvPr/>
          </p:nvSpPr>
          <p:spPr>
            <a:xfrm>
              <a:off x="4482513" y="2006314"/>
              <a:ext cx="3177006" cy="2985771"/>
            </a:xfrm>
            <a:prstGeom prst="roundRect">
              <a:avLst>
                <a:gd name="adj" fmla="val 9651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1">
              <a:extLst>
                <a:ext uri="{FF2B5EF4-FFF2-40B4-BE49-F238E27FC236}">
                  <a16:creationId xmlns:a16="http://schemas.microsoft.com/office/drawing/2014/main" id="{1581047F-0D7B-8FA5-7F58-C5CEE5F9241C}"/>
                </a:ext>
              </a:extLst>
            </p:cNvPr>
            <p:cNvSpPr txBox="1"/>
            <p:nvPr/>
          </p:nvSpPr>
          <p:spPr>
            <a:xfrm>
              <a:off x="4567677" y="4463588"/>
              <a:ext cx="3053821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>
                  <a:solidFill>
                    <a:schemeClr val="bg1"/>
                  </a:solidFill>
                  <a:ea typeface="+mn-lt"/>
                  <a:cs typeface="+mn-lt"/>
                </a:rPr>
                <a:t>https://myapp-5000.devtunnels.ms/...</a:t>
              </a:r>
              <a:endParaRPr lang="en-US" sz="1000">
                <a:solidFill>
                  <a:schemeClr val="bg1"/>
                </a:solidFill>
                <a:ea typeface="+mn-lt"/>
                <a:cs typeface="+mn-lt"/>
              </a:endParaRPr>
            </a:p>
            <a:p>
              <a:pPr algn="ctr"/>
              <a:endParaRPr lang="en-US" sz="1000" b="1">
                <a:solidFill>
                  <a:schemeClr val="bg1"/>
                </a:solidFill>
                <a:ea typeface="Open Sans"/>
                <a:cs typeface="Open San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04E24C-8092-54EC-A70B-0472469ACCC7}"/>
                </a:ext>
              </a:extLst>
            </p:cNvPr>
            <p:cNvSpPr txBox="1"/>
            <p:nvPr/>
          </p:nvSpPr>
          <p:spPr>
            <a:xfrm>
              <a:off x="4525888" y="1589179"/>
              <a:ext cx="3084644" cy="374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4025">
                <a:defRPr/>
              </a:pPr>
              <a:r>
                <a:rPr lang="en-US" sz="1300" b="0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PUBLIC ENDPOINT</a:t>
              </a:r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A0DF0F8-D5A0-77E2-AF16-642352C8A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0470" y="2617199"/>
              <a:ext cx="1448261" cy="1436716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prstMaterial="matte"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BD9A85-A7C6-FD0F-3916-6B5B748F42FF}"/>
              </a:ext>
            </a:extLst>
          </p:cNvPr>
          <p:cNvGrpSpPr/>
          <p:nvPr/>
        </p:nvGrpSpPr>
        <p:grpSpPr>
          <a:xfrm>
            <a:off x="8136649" y="1592069"/>
            <a:ext cx="3177006" cy="3382697"/>
            <a:chOff x="8136649" y="1592069"/>
            <a:chExt cx="3177006" cy="3382697"/>
          </a:xfrm>
        </p:grpSpPr>
        <p:sp>
          <p:nvSpPr>
            <p:cNvPr id="24" name="Rounded Rectangle 266">
              <a:extLst>
                <a:ext uri="{FF2B5EF4-FFF2-40B4-BE49-F238E27FC236}">
                  <a16:creationId xmlns:a16="http://schemas.microsoft.com/office/drawing/2014/main" id="{822C82AF-450D-7720-BE0E-D6D87C360D71}"/>
                </a:ext>
              </a:extLst>
            </p:cNvPr>
            <p:cNvSpPr/>
            <p:nvPr/>
          </p:nvSpPr>
          <p:spPr>
            <a:xfrm>
              <a:off x="8136649" y="1988995"/>
              <a:ext cx="3177006" cy="2985771"/>
            </a:xfrm>
            <a:prstGeom prst="roundRect">
              <a:avLst>
                <a:gd name="adj" fmla="val 9651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A917427-1A18-7ACB-1380-8739CAE90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20202" y="2458366"/>
              <a:ext cx="894080" cy="899852"/>
            </a:xfrm>
            <a:prstGeom prst="rect">
              <a:avLst/>
            </a:prstGeom>
          </p:spPr>
        </p:pic>
        <p:pic>
          <p:nvPicPr>
            <p:cNvPr id="59" name="Graphic 59">
              <a:extLst>
                <a:ext uri="{FF2B5EF4-FFF2-40B4-BE49-F238E27FC236}">
                  <a16:creationId xmlns:a16="http://schemas.microsoft.com/office/drawing/2014/main" id="{C5B32FB3-085F-48AD-BF8E-B215EDCD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85646" y="2145144"/>
              <a:ext cx="1107208" cy="110720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BCBAA7-D268-9A2F-C5CC-DC293BFAAC89}"/>
                </a:ext>
              </a:extLst>
            </p:cNvPr>
            <p:cNvSpPr txBox="1"/>
            <p:nvPr/>
          </p:nvSpPr>
          <p:spPr>
            <a:xfrm>
              <a:off x="8181773" y="1592069"/>
              <a:ext cx="3073099" cy="374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4025">
                <a:defRPr/>
              </a:pPr>
              <a:r>
                <a:rPr lang="en-US" sz="1300" b="0"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YOUR TEAM</a:t>
              </a:r>
              <a:endParaRPr lang="en-U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6D8ED9E9-3028-E4B3-98DF-AEF3D087B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39910" y="3732495"/>
              <a:ext cx="993395" cy="98184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32D5C76-64C3-3427-D186-39924062B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846579" y="3555181"/>
              <a:ext cx="1101898" cy="110189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20F515-4E44-F302-BAF0-7459A54905BF}"/>
              </a:ext>
            </a:extLst>
          </p:cNvPr>
          <p:cNvGrpSpPr/>
          <p:nvPr/>
        </p:nvGrpSpPr>
        <p:grpSpPr>
          <a:xfrm>
            <a:off x="6654506" y="2776654"/>
            <a:ext cx="3602009" cy="1298892"/>
            <a:chOff x="6654506" y="2776654"/>
            <a:chExt cx="3602009" cy="1298892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082626-6232-A460-97CC-A89CD26EF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660280" y="3313546"/>
              <a:ext cx="2181915" cy="762000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1AFA1E2-54F9-E92C-1DDC-D9F764A07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4506" y="2776654"/>
              <a:ext cx="2085404" cy="565753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89F4FB7-6A51-2CF9-FD5A-3E9C9128C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2234" y="3134592"/>
              <a:ext cx="3544281" cy="202042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25CA46-FE63-1D8B-42CD-7197D445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718007" y="3313542"/>
              <a:ext cx="3307600" cy="456048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94673B-C518-30DE-1C3B-3B5C6316ECBD}"/>
              </a:ext>
            </a:extLst>
          </p:cNvPr>
          <p:cNvSpPr txBox="1"/>
          <p:nvPr/>
        </p:nvSpPr>
        <p:spPr>
          <a:xfrm>
            <a:off x="2675649" y="2898099"/>
            <a:ext cx="3182780" cy="374785"/>
          </a:xfrm>
          <a:prstGeom prst="rect">
            <a:avLst/>
          </a:prstGeom>
          <a:noFill/>
          <a:ln>
            <a:noFill/>
          </a:ln>
        </p:spPr>
        <p:txBody>
          <a:bodyPr wrap="square" lIns="239012" tIns="191209" rIns="239012" bIns="191209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914025">
              <a:defRPr/>
            </a:pPr>
            <a:r>
              <a:rPr lang="en-US" sz="1300" b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DEV TUNNEL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00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682C4F-A85F-EE57-2189-EF94B199ECE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197011" y="3059732"/>
            <a:ext cx="7797977" cy="738536"/>
          </a:xfrm>
        </p:spPr>
        <p:txBody>
          <a:bodyPr>
            <a:spAutoFit/>
          </a:bodyPr>
          <a:lstStyle/>
          <a:p>
            <a:r>
              <a:rPr lang="en-US"/>
              <a:t>Easy to upgrade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B114C-D3FD-E66A-03E3-D7CBBC32E8B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541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630407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768A1EB-315A-7946-D0A8-01DB719E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50">
                <a:cs typeface="Open Sans"/>
              </a:rPr>
              <a:t>Incremental ASP.NET Upgrades</a:t>
            </a:r>
            <a:endParaRPr lang="en-US" sz="2950">
              <a:ea typeface="+mn-lt"/>
              <a:cs typeface="+mn-lt"/>
            </a:endParaRPr>
          </a:p>
        </p:txBody>
      </p:sp>
      <p:pic>
        <p:nvPicPr>
          <p:cNvPr id="6" name="incremental">
            <a:hlinkClick r:id="" action="ppaction://media"/>
            <a:extLst>
              <a:ext uri="{FF2B5EF4-FFF2-40B4-BE49-F238E27FC236}">
                <a16:creationId xmlns:a16="http://schemas.microsoft.com/office/drawing/2014/main" id="{30F57850-B3CB-78B0-FEA2-96B5EC1896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1869" y="1205748"/>
            <a:ext cx="9868261" cy="5304190"/>
          </a:xfrm>
          <a:prstGeom prst="rect">
            <a:avLst/>
          </a:prstGeom>
        </p:spPr>
      </p:pic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A1501179-A4D8-1AA7-2D3B-7417A7D64BD4}"/>
              </a:ext>
            </a:extLst>
          </p:cNvPr>
          <p:cNvSpPr/>
          <p:nvPr/>
        </p:nvSpPr>
        <p:spPr bwMode="auto">
          <a:xfrm>
            <a:off x="9794578" y="541050"/>
            <a:ext cx="1834997" cy="384048"/>
          </a:xfrm>
          <a:prstGeom prst="roundRect">
            <a:avLst>
              <a:gd name="adj" fmla="val 9313"/>
            </a:avLst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1005384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0.03843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BEAC94-D164-A6C9-0572-BD5DB929A4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New in .NET 7</a:t>
            </a:r>
          </a:p>
          <a:p>
            <a:r>
              <a:rPr lang="en-US"/>
              <a:t>More analyzers and code fixers</a:t>
            </a:r>
          </a:p>
          <a:p>
            <a:r>
              <a:rPr lang="en-US"/>
              <a:t>Ability to analyze binaries</a:t>
            </a:r>
          </a:p>
          <a:p>
            <a:r>
              <a:rPr lang="en-US"/>
              <a:t>UWP to Windows App SDK </a:t>
            </a:r>
          </a:p>
          <a:p>
            <a:r>
              <a:rPr lang="en-US"/>
              <a:t>Preview: Xamarin to .NET 7 &amp; .NET MAUI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Upgrade Assistant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3435B-FA1C-4091-AAFE-45D7C1B01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aka.ms/dotnet-upgrade-assistant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0F5879-83BA-DE92-4790-EDC05CCFF0A0}"/>
              </a:ext>
            </a:extLst>
          </p:cNvPr>
          <p:cNvGrpSpPr/>
          <p:nvPr/>
        </p:nvGrpSpPr>
        <p:grpSpPr>
          <a:xfrm>
            <a:off x="6723530" y="3491647"/>
            <a:ext cx="4752323" cy="1120694"/>
            <a:chOff x="6096000" y="3623428"/>
            <a:chExt cx="5338018" cy="1258813"/>
          </a:xfrm>
        </p:grpSpPr>
        <p:sp>
          <p:nvSpPr>
            <p:cNvPr id="2" name="Rounded Rectangle 257">
              <a:extLst>
                <a:ext uri="{FF2B5EF4-FFF2-40B4-BE49-F238E27FC236}">
                  <a16:creationId xmlns:a16="http://schemas.microsoft.com/office/drawing/2014/main" id="{49FA68C0-00EE-09C9-5EEB-B37048415D7D}"/>
                </a:ext>
              </a:extLst>
            </p:cNvPr>
            <p:cNvSpPr/>
            <p:nvPr/>
          </p:nvSpPr>
          <p:spPr>
            <a:xfrm>
              <a:off x="6096000" y="3623428"/>
              <a:ext cx="2557748" cy="1258813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084C390-967D-1278-5D76-C4750945C019}"/>
                </a:ext>
              </a:extLst>
            </p:cNvPr>
            <p:cNvGrpSpPr/>
            <p:nvPr/>
          </p:nvGrpSpPr>
          <p:grpSpPr>
            <a:xfrm>
              <a:off x="6096703" y="3782297"/>
              <a:ext cx="2557045" cy="907635"/>
              <a:chOff x="3666071" y="5007452"/>
              <a:chExt cx="2557045" cy="907635"/>
            </a:xfrm>
          </p:grpSpPr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11075131-0B49-E782-5FE6-C4ECC4ABE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0148" y="5007452"/>
                <a:ext cx="2200039" cy="746729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800" kern="1200">
                    <a:solidFill>
                      <a:schemeClr val="accent2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4800" b="1" kern="0" spc="-50">
                    <a:solidFill>
                      <a:srgbClr val="9780E5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178K+</a:t>
                </a:r>
                <a:endParaRPr kumimoji="0" lang="en-US" sz="2800" b="1" i="0" u="none" strike="noStrike" kern="0" cap="none" spc="-50" normalizeH="0" baseline="0" noProof="0">
                  <a:ln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786844-93BF-4841-A871-C840BB1B7B17}"/>
                  </a:ext>
                </a:extLst>
              </p:cNvPr>
              <p:cNvSpPr txBox="1"/>
              <p:nvPr/>
            </p:nvSpPr>
            <p:spPr>
              <a:xfrm>
                <a:off x="3666071" y="5715032"/>
                <a:ext cx="2557045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DOWNLOADS</a:t>
                </a:r>
              </a:p>
            </p:txBody>
          </p:sp>
        </p:grpSp>
        <p:sp>
          <p:nvSpPr>
            <p:cNvPr id="13" name="Rounded Rectangle 257">
              <a:extLst>
                <a:ext uri="{FF2B5EF4-FFF2-40B4-BE49-F238E27FC236}">
                  <a16:creationId xmlns:a16="http://schemas.microsoft.com/office/drawing/2014/main" id="{444E35FA-3972-CD0B-EFC3-3A5FF9CA9988}"/>
                </a:ext>
              </a:extLst>
            </p:cNvPr>
            <p:cNvSpPr/>
            <p:nvPr/>
          </p:nvSpPr>
          <p:spPr>
            <a:xfrm>
              <a:off x="8876270" y="3623428"/>
              <a:ext cx="2557748" cy="1258813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B4A1E4-15F1-309E-0CE6-04E057ED4D30}"/>
                </a:ext>
              </a:extLst>
            </p:cNvPr>
            <p:cNvGrpSpPr/>
            <p:nvPr/>
          </p:nvGrpSpPr>
          <p:grpSpPr>
            <a:xfrm>
              <a:off x="8876973" y="3782297"/>
              <a:ext cx="2557045" cy="907635"/>
              <a:chOff x="3666071" y="5007452"/>
              <a:chExt cx="2557045" cy="907635"/>
            </a:xfrm>
          </p:grpSpPr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9794355D-A69B-0627-3E40-84079F1B3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0148" y="5007452"/>
                <a:ext cx="2200039" cy="746729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800" kern="1200">
                    <a:solidFill>
                      <a:schemeClr val="accent2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4800" b="1" i="0" u="none" strike="noStrike" kern="0" cap="none" spc="-50" normalizeH="0" noProof="0">
                    <a:ln>
                      <a:noFill/>
                    </a:ln>
                    <a:solidFill>
                      <a:srgbClr val="9780E5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&gt;4x</a:t>
                </a:r>
                <a:endParaRPr kumimoji="0" lang="en-US" sz="2800" b="1" i="0" u="none" strike="noStrike" kern="0" cap="none" spc="-50" normalizeH="0" noProof="0">
                  <a:ln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5E26C0-28A6-C1D3-1373-1FE10E07BA70}"/>
                  </a:ext>
                </a:extLst>
              </p:cNvPr>
              <p:cNvSpPr txBox="1"/>
              <p:nvPr/>
            </p:nvSpPr>
            <p:spPr>
              <a:xfrm>
                <a:off x="3666071" y="5715032"/>
                <a:ext cx="2557045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YoY INCREASE</a:t>
                </a:r>
              </a:p>
            </p:txBody>
          </p:sp>
        </p:grp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CDB607-C6DE-ECDE-DF9D-B362EE26AAC2}"/>
              </a:ext>
            </a:extLst>
          </p:cNvPr>
          <p:cNvCxnSpPr>
            <a:cxnSpLocks/>
          </p:cNvCxnSpPr>
          <p:nvPr/>
        </p:nvCxnSpPr>
        <p:spPr>
          <a:xfrm>
            <a:off x="6096000" y="1661104"/>
            <a:ext cx="0" cy="420624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447FE6-3359-E3CC-28D4-AD6F13E5AB09}"/>
              </a:ext>
            </a:extLst>
          </p:cNvPr>
          <p:cNvGrpSpPr/>
          <p:nvPr/>
        </p:nvGrpSpPr>
        <p:grpSpPr>
          <a:xfrm>
            <a:off x="6723530" y="1701622"/>
            <a:ext cx="4765737" cy="1244778"/>
            <a:chOff x="6723530" y="1701622"/>
            <a:chExt cx="4765737" cy="1244778"/>
          </a:xfrm>
          <a:effectLst>
            <a:outerShdw blurRad="762000" dist="571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76940AE9-71F4-AB55-11C6-1407923AF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23530" y="1706034"/>
              <a:ext cx="4765737" cy="1240366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01C52BE-ABBB-D38F-0386-CEA6FF3B1A0B}"/>
                </a:ext>
              </a:extLst>
            </p:cNvPr>
            <p:cNvSpPr/>
            <p:nvPr/>
          </p:nvSpPr>
          <p:spPr bwMode="auto">
            <a:xfrm>
              <a:off x="6723530" y="1701622"/>
              <a:ext cx="4765732" cy="1240366"/>
            </a:xfrm>
            <a:prstGeom prst="roundRect">
              <a:avLst>
                <a:gd name="adj" fmla="val 1570"/>
              </a:avLst>
            </a:prstGeom>
            <a:noFill/>
            <a:ln w="9525">
              <a:solidFill>
                <a:srgbClr val="41414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23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14B6D17-7A4B-05D7-A6FD-8DDCD19CD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2846" y="4201953"/>
            <a:ext cx="2581295" cy="5857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B45C2F6-AE46-AFB2-E732-EA9D7ECC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9893"/>
          <a:stretch/>
        </p:blipFill>
        <p:spPr>
          <a:xfrm>
            <a:off x="6371080" y="2263490"/>
            <a:ext cx="862678" cy="9187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6809DA0-46DC-7F22-30E0-9322CB240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97240" y="2264359"/>
            <a:ext cx="827048" cy="8215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4F83C-AC26-E8DB-89C9-58F12874E1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12785" y="2359872"/>
            <a:ext cx="747365" cy="6481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B0D91C7-585F-832C-A2BD-0660C07E0507}"/>
              </a:ext>
            </a:extLst>
          </p:cNvPr>
          <p:cNvGrpSpPr/>
          <p:nvPr/>
        </p:nvGrpSpPr>
        <p:grpSpPr>
          <a:xfrm>
            <a:off x="9571803" y="4005290"/>
            <a:ext cx="911314" cy="782462"/>
            <a:chOff x="8525044" y="4644219"/>
            <a:chExt cx="1286852" cy="110490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361DC1D-E3B0-EE50-6F7B-464301DB4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25045" y="4644220"/>
              <a:ext cx="1286851" cy="1104901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F6C9158-BE13-A0E6-EC01-84F37359C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27613"/>
            <a:stretch/>
          </p:blipFill>
          <p:spPr>
            <a:xfrm>
              <a:off x="8525044" y="4644219"/>
              <a:ext cx="1286851" cy="799801"/>
            </a:xfrm>
            <a:prstGeom prst="rect">
              <a:avLst/>
            </a:prstGeom>
          </p:spPr>
        </p:pic>
      </p:grp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4CBD3D-A30A-4401-2204-61074D1B46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0508" y="2876820"/>
            <a:ext cx="3755240" cy="131667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1E59CF3-6F69-7475-E4F8-67E808E3CC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7232" y="1833751"/>
            <a:ext cx="3972671" cy="1313993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962946-8E31-1BEA-B35A-673F1523C55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20" y="3916680"/>
            <a:ext cx="4035075" cy="131667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E2B773E-6B45-8CB9-5664-56CA120534DF}"/>
              </a:ext>
            </a:extLst>
          </p:cNvPr>
          <p:cNvSpPr txBox="1"/>
          <p:nvPr/>
        </p:nvSpPr>
        <p:spPr>
          <a:xfrm>
            <a:off x="6174554" y="3211470"/>
            <a:ext cx="12448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Azure Active Directory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6783A5-5EE5-B557-3B91-C2352BBE268C}"/>
              </a:ext>
            </a:extLst>
          </p:cNvPr>
          <p:cNvSpPr txBox="1"/>
          <p:nvPr/>
        </p:nvSpPr>
        <p:spPr>
          <a:xfrm>
            <a:off x="7755475" y="3211470"/>
            <a:ext cx="12448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Microsoft Graph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44DC8B-6C53-585A-F43B-EF94D8B5C8A4}"/>
              </a:ext>
            </a:extLst>
          </p:cNvPr>
          <p:cNvSpPr txBox="1"/>
          <p:nvPr/>
        </p:nvSpPr>
        <p:spPr>
          <a:xfrm>
            <a:off x="9336395" y="3211470"/>
            <a:ext cx="12448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Azure </a:t>
            </a:r>
          </a:p>
          <a:p>
            <a:pPr algn="ctr"/>
            <a:r>
              <a:rPr lang="en-US" sz="1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Cosmos DB</a:t>
            </a:r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7791FC19-F75D-D939-F12F-46F00F0AD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240" y="388492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FAFDB4E-17BF-9576-F439-F4A150AB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APIs power Microsoft at scale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8465F91-D8B8-FA3B-7F3D-96E028FC5E57}"/>
              </a:ext>
            </a:extLst>
          </p:cNvPr>
          <p:cNvSpPr txBox="1">
            <a:spLocks/>
          </p:cNvSpPr>
          <p:nvPr/>
        </p:nvSpPr>
        <p:spPr>
          <a:xfrm>
            <a:off x="590077" y="6069492"/>
            <a:ext cx="5212080" cy="184666"/>
          </a:xfrm>
          <a:prstGeom prst="rect">
            <a:avLst/>
          </a:prstGeom>
        </p:spPr>
        <p:txBody>
          <a:bodyPr/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+mn-lt"/>
              </a:rPr>
              <a:t>aka.ms/dotnet-developer-stories</a:t>
            </a:r>
          </a:p>
        </p:txBody>
      </p:sp>
    </p:spTree>
    <p:extLst>
      <p:ext uri="{BB962C8B-B14F-4D97-AF65-F5344CB8AC3E}">
        <p14:creationId xmlns:p14="http://schemas.microsoft.com/office/powerpoint/2010/main" val="27689198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8AB9D49-0131-3F38-FD42-F44BD2023FFA}"/>
              </a:ext>
            </a:extLst>
          </p:cNvPr>
          <p:cNvSpPr/>
          <p:nvPr/>
        </p:nvSpPr>
        <p:spPr>
          <a:xfrm>
            <a:off x="926582" y="6158054"/>
            <a:ext cx="9599927" cy="400110"/>
          </a:xfrm>
          <a:prstGeom prst="rect">
            <a:avLst/>
          </a:prstGeom>
        </p:spPr>
        <p:txBody>
          <a:bodyPr wrap="square" lIns="0" tIns="45720" rIns="0" bIns="45720" anchor="t">
            <a:spAutoFit/>
          </a:bodyPr>
          <a:lstStyle/>
          <a:p>
            <a:pPr indent="-287020" defTabSz="914225"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Open Sans"/>
                <a:cs typeface="Open Sans"/>
              </a:rPr>
              <a:t>Sources: </a:t>
            </a:r>
            <a:r>
              <a:rPr lang="en-US" sz="1000" kern="0">
                <a:solidFill>
                  <a:schemeClr val="bg1"/>
                </a:solidFill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survey.stackoverflow.co/2022/#section-most-loved-dreaded-and-wanted-other-frameworks-and-libraries</a:t>
            </a:r>
            <a:r>
              <a:rPr lang="en-US" sz="1000" kern="0">
                <a:solidFill>
                  <a:schemeClr val="bg1"/>
                </a:solidFill>
                <a:ea typeface="Open Sans"/>
                <a:cs typeface="Open Sans"/>
              </a:rPr>
              <a:t> ;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github.com/cncf/velocity/blob/master/reports/top_projects_by_activity.txt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Open Sans"/>
                <a:cs typeface="Open Sans"/>
              </a:rPr>
              <a:t>;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Open Sans"/>
                <a:cs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octoverse.github.com/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Open Sans"/>
                <a:cs typeface="Open Sans"/>
              </a:rPr>
              <a:t>;</a:t>
            </a:r>
            <a:r>
              <a:rPr lang="en-US" sz="1000" kern="0">
                <a:solidFill>
                  <a:schemeClr val="bg1"/>
                </a:solidFill>
                <a:ea typeface="Open Sans"/>
                <a:cs typeface="Open Sans"/>
              </a:rPr>
              <a:t>     </a:t>
            </a:r>
            <a:endParaRPr lang="en-US" sz="1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53C585-A895-5096-0A67-B0A8B82A860B}"/>
              </a:ext>
            </a:extLst>
          </p:cNvPr>
          <p:cNvSpPr txBox="1"/>
          <p:nvPr/>
        </p:nvSpPr>
        <p:spPr bwMode="blackWhite">
          <a:xfrm>
            <a:off x="925448" y="966779"/>
            <a:ext cx="4473053" cy="3877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ea typeface="Open Sans" panose="020B0606030504020204" pitchFamily="34" charset="0"/>
              </a:rPr>
              <a:t>.NET 6 adoption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35B227D-BBB2-AFB9-7B53-657201D44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739512"/>
              </p:ext>
            </p:extLst>
          </p:nvPr>
        </p:nvGraphicFramePr>
        <p:xfrm>
          <a:off x="763450" y="2386702"/>
          <a:ext cx="4465847" cy="3391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9" name="Up Arrow 1">
            <a:extLst>
              <a:ext uri="{FF2B5EF4-FFF2-40B4-BE49-F238E27FC236}">
                <a16:creationId xmlns:a16="http://schemas.microsoft.com/office/drawing/2014/main" id="{234CE350-C6AC-44C5-9A3F-FA8554BC730B}"/>
              </a:ext>
            </a:extLst>
          </p:cNvPr>
          <p:cNvSpPr/>
          <p:nvPr/>
        </p:nvSpPr>
        <p:spPr bwMode="auto">
          <a:xfrm>
            <a:off x="4547958" y="2945558"/>
            <a:ext cx="327947" cy="833933"/>
          </a:xfrm>
          <a:prstGeom prst="upArrow">
            <a:avLst/>
          </a:prstGeom>
          <a:gradFill>
            <a:gsLst>
              <a:gs pos="0">
                <a:srgbClr val="9780E5"/>
              </a:gs>
              <a:gs pos="68000">
                <a:srgbClr val="512BD4"/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B16119-F5E2-703A-522D-788E419B17DB}"/>
              </a:ext>
            </a:extLst>
          </p:cNvPr>
          <p:cNvSpPr txBox="1"/>
          <p:nvPr/>
        </p:nvSpPr>
        <p:spPr>
          <a:xfrm>
            <a:off x="925448" y="2216687"/>
            <a:ext cx="235641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Segoe UI Semibold" panose="020B0502040204020203" pitchFamily="34" charset="0"/>
              </a:rPr>
              <a:t>Active users by version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(month since release)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12D7AAFE-343F-AE85-DC43-CFDBF7F35DCE}"/>
              </a:ext>
            </a:extLst>
          </p:cNvPr>
          <p:cNvSpPr txBox="1">
            <a:spLocks/>
          </p:cNvSpPr>
          <p:nvPr/>
        </p:nvSpPr>
        <p:spPr>
          <a:xfrm>
            <a:off x="925448" y="2655825"/>
            <a:ext cx="234706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&gt;5.7M total</a:t>
            </a:r>
            <a:r>
              <a:rPr kumimoji="0" lang="en-US" sz="3200" b="0" i="0" u="none" strike="noStrike" kern="1200" cap="none" spc="-50" normalizeH="0" baseline="0" noProof="0">
                <a:ln w="3175"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7B89D5-A080-C657-92D5-96512547439B}"/>
              </a:ext>
            </a:extLst>
          </p:cNvPr>
          <p:cNvGrpSpPr/>
          <p:nvPr/>
        </p:nvGrpSpPr>
        <p:grpSpPr>
          <a:xfrm>
            <a:off x="6676174" y="3893951"/>
            <a:ext cx="2663065" cy="1492055"/>
            <a:chOff x="6676174" y="3893951"/>
            <a:chExt cx="2663065" cy="1492055"/>
          </a:xfrm>
        </p:grpSpPr>
        <p:pic>
          <p:nvPicPr>
            <p:cNvPr id="41" name="Picture 2" descr="GitHub logo">
              <a:extLst>
                <a:ext uri="{FF2B5EF4-FFF2-40B4-BE49-F238E27FC236}">
                  <a16:creationId xmlns:a16="http://schemas.microsoft.com/office/drawing/2014/main" id="{0C680599-7DE1-F15D-13C8-D866C8F44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735" y="5043904"/>
              <a:ext cx="342102" cy="3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D95DF74-DF73-09F2-C82E-F423857B671C}"/>
                </a:ext>
              </a:extLst>
            </p:cNvPr>
            <p:cNvGrpSpPr/>
            <p:nvPr/>
          </p:nvGrpSpPr>
          <p:grpSpPr>
            <a:xfrm>
              <a:off x="6676174" y="3893951"/>
              <a:ext cx="2663065" cy="1462998"/>
              <a:chOff x="6676174" y="3893951"/>
              <a:chExt cx="2663065" cy="14629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29588B3-363B-FAAD-CC00-21E632C11B6D}"/>
                  </a:ext>
                </a:extLst>
              </p:cNvPr>
              <p:cNvSpPr/>
              <p:nvPr/>
            </p:nvSpPr>
            <p:spPr bwMode="auto">
              <a:xfrm>
                <a:off x="6676174" y="4747551"/>
                <a:ext cx="2446020" cy="60939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36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18900000" scaled="1"/>
                    </a:gradFill>
                    <a:effectLst/>
                    <a:uLnTx/>
                    <a:uFillTx/>
                    <a:ea typeface="Open Sans"/>
                    <a:cs typeface="Segoe UI Semibold"/>
                  </a:rPr>
                  <a:t>Language on GitHub</a:t>
                </a:r>
              </a:p>
              <a:p>
                <a:pPr marL="0" marR="0" lvl="0" indent="0" algn="l" defTabSz="91436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defTabSz="91436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18900000" scaled="1"/>
                    </a:gradFill>
                    <a:ea typeface="Open Sans"/>
                    <a:cs typeface="Open Sans"/>
                  </a:rPr>
                  <a:t>             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18900000" scaled="1"/>
                    </a:gradFill>
                    <a:effectLst/>
                    <a:uLnTx/>
                    <a:uFillTx/>
                    <a:ea typeface="Open Sans"/>
                    <a:cs typeface="Open Sans"/>
                  </a:rPr>
                  <a:t>C#</a:t>
                </a:r>
                <a:endParaRPr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ea typeface="Open Sans"/>
                  <a:cs typeface="Open Sans"/>
                </a:endParaRPr>
              </a:p>
            </p:txBody>
          </p:sp>
          <p:sp>
            <p:nvSpPr>
              <p:cNvPr id="43" name="Text Placeholder 1">
                <a:extLst>
                  <a:ext uri="{FF2B5EF4-FFF2-40B4-BE49-F238E27FC236}">
                    <a16:creationId xmlns:a16="http://schemas.microsoft.com/office/drawing/2014/main" id="{ED5BDA99-B322-011D-97D7-72661EE638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3173" y="3893951"/>
                <a:ext cx="2536066" cy="747897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800" kern="1200">
                    <a:solidFill>
                      <a:schemeClr val="accent2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797999" fontAlgn="base">
                  <a:spcBef>
                    <a:spcPct val="0"/>
                  </a:spcBef>
                  <a:spcAft>
                    <a:spcPct val="0"/>
                  </a:spcAft>
                  <a:tabLst>
                    <a:tab pos="920876" algn="l"/>
                  </a:tabLst>
                  <a:defRPr/>
                </a:pPr>
                <a:r>
                  <a:rPr lang="en-US" sz="5400" b="1" spc="-100">
                    <a:ln w="3175">
                      <a:noFill/>
                    </a:ln>
                    <a:solidFill>
                      <a:srgbClr val="9780E5"/>
                    </a:solidFill>
                    <a:latin typeface="+mn-lt"/>
                    <a:ea typeface="Open Sans" panose="020B0606030504020204" pitchFamily="34" charset="0"/>
                    <a:cs typeface="Segoe UI" panose="020B0502040204020203" pitchFamily="34" charset="0"/>
                  </a:rPr>
                  <a:t>Top 5</a:t>
                </a:r>
                <a:endParaRPr kumimoji="0" lang="en-US" sz="5400" b="1" i="0" u="none" strike="noStrike" kern="1200" cap="none" spc="-100" normalizeH="0" noProof="0">
                  <a:ln w="3175"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F20335-CD77-E32C-615B-992E4EA2E127}"/>
              </a:ext>
            </a:extLst>
          </p:cNvPr>
          <p:cNvGrpSpPr/>
          <p:nvPr/>
        </p:nvGrpSpPr>
        <p:grpSpPr>
          <a:xfrm>
            <a:off x="8986013" y="3891285"/>
            <a:ext cx="2913217" cy="1648425"/>
            <a:chOff x="8986013" y="3891285"/>
            <a:chExt cx="2913217" cy="164842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D5D48C-DBA0-58D7-41B7-B38A6180992E}"/>
                </a:ext>
              </a:extLst>
            </p:cNvPr>
            <p:cNvSpPr/>
            <p:nvPr/>
          </p:nvSpPr>
          <p:spPr bwMode="auto">
            <a:xfrm>
              <a:off x="8986013" y="4749207"/>
              <a:ext cx="2913217" cy="60939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ea typeface="Open Sans"/>
                  <a:cs typeface="Segoe UI Semibold"/>
                </a:rPr>
                <a:t>Highest velocity OSS project</a:t>
              </a:r>
            </a:p>
            <a:p>
              <a:pPr marL="0" marR="0" lvl="0" indent="0" algn="l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defTabSz="91436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8900000" scaled="1"/>
                  </a:gradFill>
                  <a:ea typeface="Open Sans"/>
                  <a:cs typeface="Open Sans"/>
                  <a:sym typeface="Wingdings" panose="05000000000000000000" pitchFamily="2" charset="2"/>
                </a:rPr>
                <a:t>     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ea typeface="Open Sans"/>
                  <a:cs typeface="Open Sans"/>
                  <a:sym typeface="Wingdings" panose="05000000000000000000" pitchFamily="2" charset="2"/>
                </a:rPr>
                <a:t>github.com/dotnet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ea typeface="Open Sans"/>
                <a:cs typeface="Open Sans"/>
              </a:endParaRPr>
            </a:p>
          </p:txBody>
        </p:sp>
        <p:sp>
          <p:nvSpPr>
            <p:cNvPr id="45" name="Text Placeholder 1">
              <a:extLst>
                <a:ext uri="{FF2B5EF4-FFF2-40B4-BE49-F238E27FC236}">
                  <a16:creationId xmlns:a16="http://schemas.microsoft.com/office/drawing/2014/main" id="{79743919-A49B-31E9-0DA9-44DFD1649371}"/>
                </a:ext>
              </a:extLst>
            </p:cNvPr>
            <p:cNvSpPr txBox="1">
              <a:spLocks/>
            </p:cNvSpPr>
            <p:nvPr/>
          </p:nvSpPr>
          <p:spPr>
            <a:xfrm>
              <a:off x="9519414" y="3891285"/>
              <a:ext cx="2253372" cy="7478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5400" b="1" spc="-100" noProof="0">
                  <a:ln w="3175">
                    <a:noFill/>
                  </a:ln>
                  <a:solidFill>
                    <a:srgbClr val="9780E5"/>
                  </a:solidFill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rPr>
                <a:t>Top 5</a:t>
              </a:r>
              <a:endParaRPr kumimoji="0" lang="en-US" sz="5400" b="1" i="0" u="none" strike="noStrike" kern="1200" cap="none" spc="-100" normalizeH="0" noProof="0">
                <a:ln w="3175"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198F720-A204-3F1C-8017-27D9F1E5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78926" y="5102472"/>
              <a:ext cx="601412" cy="43723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E14120-0996-909D-FE4C-81B2C48A5009}"/>
              </a:ext>
            </a:extLst>
          </p:cNvPr>
          <p:cNvSpPr txBox="1"/>
          <p:nvPr/>
        </p:nvSpPr>
        <p:spPr bwMode="blackWhite">
          <a:xfrm>
            <a:off x="6675691" y="966779"/>
            <a:ext cx="4473053" cy="3877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ea typeface="Open Sans" panose="020B0606030504020204" pitchFamily="34" charset="0"/>
              </a:rPr>
              <a:t>Ecosystem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8B0B65-382A-518D-15C0-00FF080FE6CE}"/>
              </a:ext>
            </a:extLst>
          </p:cNvPr>
          <p:cNvGrpSpPr/>
          <p:nvPr/>
        </p:nvGrpSpPr>
        <p:grpSpPr>
          <a:xfrm>
            <a:off x="6675690" y="1740524"/>
            <a:ext cx="4995494" cy="1592409"/>
            <a:chOff x="6675690" y="1740524"/>
            <a:chExt cx="4995494" cy="159240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89D07DE-F7EA-BAFD-2167-49D4BF6413BF}"/>
                </a:ext>
              </a:extLst>
            </p:cNvPr>
            <p:cNvGrpSpPr/>
            <p:nvPr/>
          </p:nvGrpSpPr>
          <p:grpSpPr>
            <a:xfrm>
              <a:off x="6675690" y="1740524"/>
              <a:ext cx="4995494" cy="1592409"/>
              <a:chOff x="6675690" y="1740524"/>
              <a:chExt cx="4995494" cy="159240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1C68975-7829-6F41-1C17-F47333AF5DC6}"/>
                  </a:ext>
                </a:extLst>
              </p:cNvPr>
              <p:cNvSpPr/>
              <p:nvPr/>
            </p:nvSpPr>
            <p:spPr bwMode="auto">
              <a:xfrm>
                <a:off x="6675690" y="2655825"/>
                <a:ext cx="4995494" cy="677108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18900000" scaled="1"/>
                    </a:gradFill>
                    <a:effectLst/>
                    <a:uLnTx/>
                    <a:uFillTx/>
                    <a:ea typeface="Open Sans"/>
                    <a:cs typeface="Segoe UI Semibold"/>
                  </a:rPr>
                  <a:t>Most Loved </a:t>
                </a:r>
                <a:r>
                  <a:rPr lang="en-US" sz="1600" b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18900000" scaled="1"/>
                    </a:gradFill>
                    <a:ea typeface="Open Sans"/>
                    <a:cs typeface="Segoe UI Semibold"/>
                  </a:rPr>
                  <a:t>Developer </a:t>
                </a:r>
                <a:r>
                  <a:rPr kumimoji="0" lang="en-US" sz="16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18900000" scaled="1"/>
                    </a:gradFill>
                    <a:effectLst/>
                    <a:uLnTx/>
                    <a:uFillTx/>
                    <a:ea typeface="Open Sans"/>
                    <a:cs typeface="Segoe UI Semibold"/>
                  </a:rPr>
                  <a:t>Framework (2019-2022)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defTabSz="914367">
                  <a:defRPr/>
                </a:pPr>
                <a:r>
                  <a:rPr lang="en-US" sz="1400" kern="0">
                    <a:solidFill>
                      <a:srgbClr val="FFFFFF"/>
                    </a:solidFill>
                    <a:ea typeface="Open Sans"/>
                    <a:cs typeface="Open Sans"/>
                  </a:rPr>
                  <a:t>                       </a:t>
                </a: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Open Sans"/>
                    <a:cs typeface="Open Sans"/>
                  </a:rPr>
                  <a:t>.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18900000" scaled="1"/>
                    </a:gradFill>
                    <a:effectLst/>
                    <a:uLnTx/>
                    <a:uFillTx/>
                    <a:ea typeface="Open Sans"/>
                    <a:cs typeface="Open Sans"/>
                  </a:rPr>
                  <a:t>NET Core/.NET</a:t>
                </a: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等线" panose="02010600030101010101" pitchFamily="2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Text Placeholder 1">
                <a:extLst>
                  <a:ext uri="{FF2B5EF4-FFF2-40B4-BE49-F238E27FC236}">
                    <a16:creationId xmlns:a16="http://schemas.microsoft.com/office/drawing/2014/main" id="{04F48604-FC48-4B1E-8006-4148FCDF4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4484" y="1740524"/>
                <a:ext cx="4563454" cy="830997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800" kern="1200">
                    <a:solidFill>
                      <a:schemeClr val="accent2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797999" fontAlgn="base">
                  <a:spcBef>
                    <a:spcPct val="0"/>
                  </a:spcBef>
                  <a:spcAft>
                    <a:spcPct val="0"/>
                  </a:spcAft>
                  <a:tabLst>
                    <a:tab pos="920876" algn="l"/>
                  </a:tabLst>
                  <a:defRPr/>
                </a:pPr>
                <a:r>
                  <a:rPr lang="en-US" sz="6000" b="1" spc="-50">
                    <a:ln w="3175">
                      <a:noFill/>
                    </a:ln>
                    <a:solidFill>
                      <a:srgbClr val="9780E5"/>
                    </a:solidFill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#</a:t>
                </a:r>
                <a:r>
                  <a:rPr lang="en-US" sz="6000" b="1" spc="-50" noProof="0">
                    <a:ln w="3175">
                      <a:noFill/>
                    </a:ln>
                    <a:solidFill>
                      <a:srgbClr val="9780E5"/>
                    </a:solidFill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1</a:t>
                </a:r>
                <a:endParaRPr kumimoji="0" lang="en-US" sz="6000" b="1" i="0" u="none" strike="noStrike" kern="1200" cap="none" spc="-50" normalizeH="0" baseline="0" noProof="0">
                  <a:ln w="3175"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" name="Graphic 4" descr="Stack overflow logo">
              <a:extLst>
                <a:ext uri="{FF2B5EF4-FFF2-40B4-BE49-F238E27FC236}">
                  <a16:creationId xmlns:a16="http://schemas.microsoft.com/office/drawing/2014/main" id="{F732AE16-967F-5820-18D1-B55211AD2522}"/>
                </a:ext>
              </a:extLst>
            </p:cNvPr>
            <p:cNvGrpSpPr/>
            <p:nvPr/>
          </p:nvGrpSpPr>
          <p:grpSpPr>
            <a:xfrm>
              <a:off x="9231216" y="3073830"/>
              <a:ext cx="1246012" cy="232510"/>
              <a:chOff x="20712162" y="3067801"/>
              <a:chExt cx="1492761" cy="278554"/>
            </a:xfrm>
            <a:solidFill>
              <a:srgbClr val="FFFFFF"/>
            </a:solidFill>
          </p:grpSpPr>
          <p:sp>
            <p:nvSpPr>
              <p:cNvPr id="11" name="Freeform: Shape 37">
                <a:extLst>
                  <a:ext uri="{FF2B5EF4-FFF2-40B4-BE49-F238E27FC236}">
                    <a16:creationId xmlns:a16="http://schemas.microsoft.com/office/drawing/2014/main" id="{0A625964-1DE9-D136-3BC9-5B118E2CFF92}"/>
                  </a:ext>
                </a:extLst>
              </p:cNvPr>
              <p:cNvSpPr/>
              <p:nvPr/>
            </p:nvSpPr>
            <p:spPr>
              <a:xfrm>
                <a:off x="21054810" y="3151074"/>
                <a:ext cx="1150113" cy="147917"/>
              </a:xfrm>
              <a:custGeom>
                <a:avLst/>
                <a:gdLst>
                  <a:gd name="connsiteX0" fmla="*/ 53375 w 1150112"/>
                  <a:gd name="connsiteY0" fmla="*/ 89001 h 147917"/>
                  <a:gd name="connsiteX1" fmla="*/ 37700 w 1150112"/>
                  <a:gd name="connsiteY1" fmla="*/ 87590 h 147917"/>
                  <a:gd name="connsiteX2" fmla="*/ 19751 w 1150112"/>
                  <a:gd name="connsiteY2" fmla="*/ 73247 h 147917"/>
                  <a:gd name="connsiteX3" fmla="*/ 42010 w 1150112"/>
                  <a:gd name="connsiteY3" fmla="*/ 56709 h 147917"/>
                  <a:gd name="connsiteX4" fmla="*/ 68580 w 1150112"/>
                  <a:gd name="connsiteY4" fmla="*/ 64547 h 147917"/>
                  <a:gd name="connsiteX5" fmla="*/ 77907 w 1150112"/>
                  <a:gd name="connsiteY5" fmla="*/ 55220 h 147917"/>
                  <a:gd name="connsiteX6" fmla="*/ 42010 w 1150112"/>
                  <a:gd name="connsiteY6" fmla="*/ 44482 h 147917"/>
                  <a:gd name="connsiteX7" fmla="*/ 4703 w 1150112"/>
                  <a:gd name="connsiteY7" fmla="*/ 73952 h 147917"/>
                  <a:gd name="connsiteX8" fmla="*/ 34878 w 1150112"/>
                  <a:gd name="connsiteY8" fmla="*/ 101228 h 147917"/>
                  <a:gd name="connsiteX9" fmla="*/ 51416 w 1150112"/>
                  <a:gd name="connsiteY9" fmla="*/ 102639 h 147917"/>
                  <a:gd name="connsiteX10" fmla="*/ 67953 w 1150112"/>
                  <a:gd name="connsiteY10" fmla="*/ 116982 h 147917"/>
                  <a:gd name="connsiteX11" fmla="*/ 41383 w 1150112"/>
                  <a:gd name="connsiteY11" fmla="*/ 134930 h 147917"/>
                  <a:gd name="connsiteX12" fmla="*/ 10032 w 1150112"/>
                  <a:gd name="connsiteY12" fmla="*/ 123409 h 147917"/>
                  <a:gd name="connsiteX13" fmla="*/ 0 w 1150112"/>
                  <a:gd name="connsiteY13" fmla="*/ 133441 h 147917"/>
                  <a:gd name="connsiteX14" fmla="*/ 41618 w 1150112"/>
                  <a:gd name="connsiteY14" fmla="*/ 147784 h 147917"/>
                  <a:gd name="connsiteX15" fmla="*/ 82532 w 1150112"/>
                  <a:gd name="connsiteY15" fmla="*/ 116903 h 147917"/>
                  <a:gd name="connsiteX16" fmla="*/ 53375 w 1150112"/>
                  <a:gd name="connsiteY16" fmla="*/ 89001 h 147917"/>
                  <a:gd name="connsiteX17" fmla="*/ 178779 w 1150112"/>
                  <a:gd name="connsiteY17" fmla="*/ 43777 h 147917"/>
                  <a:gd name="connsiteX18" fmla="*/ 143588 w 1150112"/>
                  <a:gd name="connsiteY18" fmla="*/ 58120 h 147917"/>
                  <a:gd name="connsiteX19" fmla="*/ 152915 w 1150112"/>
                  <a:gd name="connsiteY19" fmla="*/ 67447 h 147917"/>
                  <a:gd name="connsiteX20" fmla="*/ 178074 w 1150112"/>
                  <a:gd name="connsiteY20" fmla="*/ 55926 h 147917"/>
                  <a:gd name="connsiteX21" fmla="*/ 203938 w 1150112"/>
                  <a:gd name="connsiteY21" fmla="*/ 78185 h 147917"/>
                  <a:gd name="connsiteX22" fmla="*/ 203938 w 1150112"/>
                  <a:gd name="connsiteY22" fmla="*/ 88217 h 147917"/>
                  <a:gd name="connsiteX23" fmla="*/ 173920 w 1150112"/>
                  <a:gd name="connsiteY23" fmla="*/ 88217 h 147917"/>
                  <a:gd name="connsiteX24" fmla="*/ 139434 w 1150112"/>
                  <a:gd name="connsiteY24" fmla="*/ 116903 h 147917"/>
                  <a:gd name="connsiteX25" fmla="*/ 146644 w 1150112"/>
                  <a:gd name="connsiteY25" fmla="*/ 137752 h 147917"/>
                  <a:gd name="connsiteX26" fmla="*/ 175331 w 1150112"/>
                  <a:gd name="connsiteY26" fmla="*/ 147079 h 147917"/>
                  <a:gd name="connsiteX27" fmla="*/ 204095 w 1150112"/>
                  <a:gd name="connsiteY27" fmla="*/ 136733 h 147917"/>
                  <a:gd name="connsiteX28" fmla="*/ 204095 w 1150112"/>
                  <a:gd name="connsiteY28" fmla="*/ 146765 h 147917"/>
                  <a:gd name="connsiteX29" fmla="*/ 218438 w 1150112"/>
                  <a:gd name="connsiteY29" fmla="*/ 146765 h 147917"/>
                  <a:gd name="connsiteX30" fmla="*/ 218438 w 1150112"/>
                  <a:gd name="connsiteY30" fmla="*/ 78577 h 147917"/>
                  <a:gd name="connsiteX31" fmla="*/ 179014 w 1150112"/>
                  <a:gd name="connsiteY31" fmla="*/ 43777 h 147917"/>
                  <a:gd name="connsiteX32" fmla="*/ 204722 w 1150112"/>
                  <a:gd name="connsiteY32" fmla="*/ 109849 h 147917"/>
                  <a:gd name="connsiteX33" fmla="*/ 199706 w 1150112"/>
                  <a:gd name="connsiteY33" fmla="*/ 127092 h 147917"/>
                  <a:gd name="connsiteX34" fmla="*/ 177447 w 1150112"/>
                  <a:gd name="connsiteY34" fmla="*/ 133519 h 147917"/>
                  <a:gd name="connsiteX35" fmla="*/ 154482 w 1150112"/>
                  <a:gd name="connsiteY35" fmla="*/ 116276 h 147917"/>
                  <a:gd name="connsiteX36" fmla="*/ 176741 w 1150112"/>
                  <a:gd name="connsiteY36" fmla="*/ 98328 h 147917"/>
                  <a:gd name="connsiteX37" fmla="*/ 204722 w 1150112"/>
                  <a:gd name="connsiteY37" fmla="*/ 98328 h 147917"/>
                  <a:gd name="connsiteX38" fmla="*/ 204722 w 1150112"/>
                  <a:gd name="connsiteY38" fmla="*/ 109849 h 147917"/>
                  <a:gd name="connsiteX39" fmla="*/ 277222 w 1150112"/>
                  <a:gd name="connsiteY39" fmla="*/ 56709 h 147917"/>
                  <a:gd name="connsiteX40" fmla="*/ 300186 w 1150112"/>
                  <a:gd name="connsiteY40" fmla="*/ 68231 h 147917"/>
                  <a:gd name="connsiteX41" fmla="*/ 310218 w 1150112"/>
                  <a:gd name="connsiteY41" fmla="*/ 58904 h 147917"/>
                  <a:gd name="connsiteX42" fmla="*/ 277222 w 1150112"/>
                  <a:gd name="connsiteY42" fmla="*/ 44561 h 147917"/>
                  <a:gd name="connsiteX43" fmla="*/ 232703 w 1150112"/>
                  <a:gd name="connsiteY43" fmla="*/ 96212 h 147917"/>
                  <a:gd name="connsiteX44" fmla="*/ 277222 w 1150112"/>
                  <a:gd name="connsiteY44" fmla="*/ 147862 h 147917"/>
                  <a:gd name="connsiteX45" fmla="*/ 310218 w 1150112"/>
                  <a:gd name="connsiteY45" fmla="*/ 132814 h 147917"/>
                  <a:gd name="connsiteX46" fmla="*/ 300186 w 1150112"/>
                  <a:gd name="connsiteY46" fmla="*/ 123487 h 147917"/>
                  <a:gd name="connsiteX47" fmla="*/ 277222 w 1150112"/>
                  <a:gd name="connsiteY47" fmla="*/ 135009 h 147917"/>
                  <a:gd name="connsiteX48" fmla="*/ 254257 w 1150112"/>
                  <a:gd name="connsiteY48" fmla="*/ 123487 h 147917"/>
                  <a:gd name="connsiteX49" fmla="*/ 254257 w 1150112"/>
                  <a:gd name="connsiteY49" fmla="*/ 69642 h 147917"/>
                  <a:gd name="connsiteX50" fmla="*/ 277222 w 1150112"/>
                  <a:gd name="connsiteY50" fmla="*/ 56709 h 147917"/>
                  <a:gd name="connsiteX51" fmla="*/ 277222 w 1150112"/>
                  <a:gd name="connsiteY51" fmla="*/ 56709 h 147917"/>
                  <a:gd name="connsiteX52" fmla="*/ 402626 w 1150112"/>
                  <a:gd name="connsiteY52" fmla="*/ 45188 h 147917"/>
                  <a:gd name="connsiteX53" fmla="*/ 383972 w 1150112"/>
                  <a:gd name="connsiteY53" fmla="*/ 45188 h 147917"/>
                  <a:gd name="connsiteX54" fmla="*/ 339061 w 1150112"/>
                  <a:gd name="connsiteY54" fmla="*/ 89706 h 147917"/>
                  <a:gd name="connsiteX55" fmla="*/ 339061 w 1150112"/>
                  <a:gd name="connsiteY55" fmla="*/ 42 h 147917"/>
                  <a:gd name="connsiteX56" fmla="*/ 324718 w 1150112"/>
                  <a:gd name="connsiteY56" fmla="*/ 42 h 147917"/>
                  <a:gd name="connsiteX57" fmla="*/ 324718 w 1150112"/>
                  <a:gd name="connsiteY57" fmla="*/ 145746 h 147917"/>
                  <a:gd name="connsiteX58" fmla="*/ 339061 w 1150112"/>
                  <a:gd name="connsiteY58" fmla="*/ 145746 h 147917"/>
                  <a:gd name="connsiteX59" fmla="*/ 339061 w 1150112"/>
                  <a:gd name="connsiteY59" fmla="*/ 109144 h 147917"/>
                  <a:gd name="connsiteX60" fmla="*/ 357010 w 1150112"/>
                  <a:gd name="connsiteY60" fmla="*/ 91195 h 147917"/>
                  <a:gd name="connsiteX61" fmla="*/ 390712 w 1150112"/>
                  <a:gd name="connsiteY61" fmla="*/ 146060 h 147917"/>
                  <a:gd name="connsiteX62" fmla="*/ 408504 w 1150112"/>
                  <a:gd name="connsiteY62" fmla="*/ 146060 h 147917"/>
                  <a:gd name="connsiteX63" fmla="*/ 366886 w 1150112"/>
                  <a:gd name="connsiteY63" fmla="*/ 81477 h 147917"/>
                  <a:gd name="connsiteX64" fmla="*/ 471520 w 1150112"/>
                  <a:gd name="connsiteY64" fmla="*/ 40172 h 147917"/>
                  <a:gd name="connsiteX65" fmla="*/ 439855 w 1150112"/>
                  <a:gd name="connsiteY65" fmla="*/ 52399 h 147917"/>
                  <a:gd name="connsiteX66" fmla="*/ 427628 w 1150112"/>
                  <a:gd name="connsiteY66" fmla="*/ 93312 h 147917"/>
                  <a:gd name="connsiteX67" fmla="*/ 439855 w 1150112"/>
                  <a:gd name="connsiteY67" fmla="*/ 134225 h 147917"/>
                  <a:gd name="connsiteX68" fmla="*/ 504438 w 1150112"/>
                  <a:gd name="connsiteY68" fmla="*/ 134225 h 147917"/>
                  <a:gd name="connsiteX69" fmla="*/ 516665 w 1150112"/>
                  <a:gd name="connsiteY69" fmla="*/ 93312 h 147917"/>
                  <a:gd name="connsiteX70" fmla="*/ 504438 w 1150112"/>
                  <a:gd name="connsiteY70" fmla="*/ 52399 h 147917"/>
                  <a:gd name="connsiteX71" fmla="*/ 472147 w 1150112"/>
                  <a:gd name="connsiteY71" fmla="*/ 40172 h 147917"/>
                  <a:gd name="connsiteX72" fmla="*/ 472147 w 1150112"/>
                  <a:gd name="connsiteY72" fmla="*/ 40172 h 147917"/>
                  <a:gd name="connsiteX73" fmla="*/ 483746 w 1150112"/>
                  <a:gd name="connsiteY73" fmla="*/ 119176 h 147917"/>
                  <a:gd name="connsiteX74" fmla="*/ 471520 w 1150112"/>
                  <a:gd name="connsiteY74" fmla="*/ 123487 h 147917"/>
                  <a:gd name="connsiteX75" fmla="*/ 459293 w 1150112"/>
                  <a:gd name="connsiteY75" fmla="*/ 119176 h 147917"/>
                  <a:gd name="connsiteX76" fmla="*/ 453571 w 1150112"/>
                  <a:gd name="connsiteY76" fmla="*/ 93312 h 147917"/>
                  <a:gd name="connsiteX77" fmla="*/ 459293 w 1150112"/>
                  <a:gd name="connsiteY77" fmla="*/ 68152 h 147917"/>
                  <a:gd name="connsiteX78" fmla="*/ 471520 w 1150112"/>
                  <a:gd name="connsiteY78" fmla="*/ 63842 h 147917"/>
                  <a:gd name="connsiteX79" fmla="*/ 483746 w 1150112"/>
                  <a:gd name="connsiteY79" fmla="*/ 68152 h 147917"/>
                  <a:gd name="connsiteX80" fmla="*/ 489468 w 1150112"/>
                  <a:gd name="connsiteY80" fmla="*/ 93312 h 147917"/>
                  <a:gd name="connsiteX81" fmla="*/ 483746 w 1150112"/>
                  <a:gd name="connsiteY81" fmla="*/ 119176 h 147917"/>
                  <a:gd name="connsiteX82" fmla="*/ 483746 w 1150112"/>
                  <a:gd name="connsiteY82" fmla="*/ 119176 h 147917"/>
                  <a:gd name="connsiteX83" fmla="*/ 585637 w 1150112"/>
                  <a:gd name="connsiteY83" fmla="*/ 40799 h 147917"/>
                  <a:gd name="connsiteX84" fmla="*/ 565259 w 1150112"/>
                  <a:gd name="connsiteY84" fmla="*/ 105382 h 147917"/>
                  <a:gd name="connsiteX85" fmla="*/ 543705 w 1150112"/>
                  <a:gd name="connsiteY85" fmla="*/ 40799 h 147917"/>
                  <a:gd name="connsiteX86" fmla="*/ 516430 w 1150112"/>
                  <a:gd name="connsiteY86" fmla="*/ 40799 h 147917"/>
                  <a:gd name="connsiteX87" fmla="*/ 555227 w 1150112"/>
                  <a:gd name="connsiteY87" fmla="*/ 145589 h 147917"/>
                  <a:gd name="connsiteX88" fmla="*/ 576075 w 1150112"/>
                  <a:gd name="connsiteY88" fmla="*/ 145589 h 147917"/>
                  <a:gd name="connsiteX89" fmla="*/ 614088 w 1150112"/>
                  <a:gd name="connsiteY89" fmla="*/ 40799 h 147917"/>
                  <a:gd name="connsiteX90" fmla="*/ 586108 w 1150112"/>
                  <a:gd name="connsiteY90" fmla="*/ 40799 h 147917"/>
                  <a:gd name="connsiteX91" fmla="*/ 657431 w 1150112"/>
                  <a:gd name="connsiteY91" fmla="*/ 40093 h 147917"/>
                  <a:gd name="connsiteX92" fmla="*/ 611502 w 1150112"/>
                  <a:gd name="connsiteY92" fmla="*/ 93233 h 147917"/>
                  <a:gd name="connsiteX93" fmla="*/ 660331 w 1150112"/>
                  <a:gd name="connsiteY93" fmla="*/ 147079 h 147917"/>
                  <a:gd name="connsiteX94" fmla="*/ 699520 w 1150112"/>
                  <a:gd name="connsiteY94" fmla="*/ 130541 h 147917"/>
                  <a:gd name="connsiteX95" fmla="*/ 683845 w 1150112"/>
                  <a:gd name="connsiteY95" fmla="*/ 114865 h 147917"/>
                  <a:gd name="connsiteX96" fmla="*/ 660331 w 1150112"/>
                  <a:gd name="connsiteY96" fmla="*/ 124898 h 147917"/>
                  <a:gd name="connsiteX97" fmla="*/ 637414 w 1150112"/>
                  <a:gd name="connsiteY97" fmla="*/ 105483 h 147917"/>
                  <a:gd name="connsiteX98" fmla="*/ 637367 w 1150112"/>
                  <a:gd name="connsiteY98" fmla="*/ 104833 h 147917"/>
                  <a:gd name="connsiteX99" fmla="*/ 637367 w 1150112"/>
                  <a:gd name="connsiteY99" fmla="*/ 101228 h 147917"/>
                  <a:gd name="connsiteX100" fmla="*/ 702655 w 1150112"/>
                  <a:gd name="connsiteY100" fmla="*/ 101228 h 147917"/>
                  <a:gd name="connsiteX101" fmla="*/ 702655 w 1150112"/>
                  <a:gd name="connsiteY101" fmla="*/ 89706 h 147917"/>
                  <a:gd name="connsiteX102" fmla="*/ 657431 w 1150112"/>
                  <a:gd name="connsiteY102" fmla="*/ 40172 h 147917"/>
                  <a:gd name="connsiteX103" fmla="*/ 657431 w 1150112"/>
                  <a:gd name="connsiteY103" fmla="*/ 40172 h 147917"/>
                  <a:gd name="connsiteX104" fmla="*/ 637367 w 1150112"/>
                  <a:gd name="connsiteY104" fmla="*/ 83906 h 147917"/>
                  <a:gd name="connsiteX105" fmla="*/ 639483 w 1150112"/>
                  <a:gd name="connsiteY105" fmla="*/ 72385 h 147917"/>
                  <a:gd name="connsiteX106" fmla="*/ 665347 w 1150112"/>
                  <a:gd name="connsiteY106" fmla="*/ 63763 h 147917"/>
                  <a:gd name="connsiteX107" fmla="*/ 673969 w 1150112"/>
                  <a:gd name="connsiteY107" fmla="*/ 72385 h 147917"/>
                  <a:gd name="connsiteX108" fmla="*/ 676085 w 1150112"/>
                  <a:gd name="connsiteY108" fmla="*/ 83906 h 147917"/>
                  <a:gd name="connsiteX109" fmla="*/ 637288 w 1150112"/>
                  <a:gd name="connsiteY109" fmla="*/ 83906 h 147917"/>
                  <a:gd name="connsiteX110" fmla="*/ 741452 w 1150112"/>
                  <a:gd name="connsiteY110" fmla="*/ 50909 h 147917"/>
                  <a:gd name="connsiteX111" fmla="*/ 741452 w 1150112"/>
                  <a:gd name="connsiteY111" fmla="*/ 40955 h 147917"/>
                  <a:gd name="connsiteX112" fmla="*/ 715587 w 1150112"/>
                  <a:gd name="connsiteY112" fmla="*/ 40955 h 147917"/>
                  <a:gd name="connsiteX113" fmla="*/ 715587 w 1150112"/>
                  <a:gd name="connsiteY113" fmla="*/ 145746 h 147917"/>
                  <a:gd name="connsiteX114" fmla="*/ 741452 w 1150112"/>
                  <a:gd name="connsiteY114" fmla="*/ 145746 h 147917"/>
                  <a:gd name="connsiteX115" fmla="*/ 741452 w 1150112"/>
                  <a:gd name="connsiteY115" fmla="*/ 82574 h 147917"/>
                  <a:gd name="connsiteX116" fmla="*/ 756500 w 1150112"/>
                  <a:gd name="connsiteY116" fmla="*/ 63215 h 147917"/>
                  <a:gd name="connsiteX117" fmla="*/ 757911 w 1150112"/>
                  <a:gd name="connsiteY117" fmla="*/ 63215 h 147917"/>
                  <a:gd name="connsiteX118" fmla="*/ 771549 w 1150112"/>
                  <a:gd name="connsiteY118" fmla="*/ 69642 h 147917"/>
                  <a:gd name="connsiteX119" fmla="*/ 791614 w 1150112"/>
                  <a:gd name="connsiteY119" fmla="*/ 49577 h 147917"/>
                  <a:gd name="connsiteX120" fmla="*/ 767238 w 1150112"/>
                  <a:gd name="connsiteY120" fmla="*/ 39545 h 147917"/>
                  <a:gd name="connsiteX121" fmla="*/ 741374 w 1150112"/>
                  <a:gd name="connsiteY121" fmla="*/ 51066 h 147917"/>
                  <a:gd name="connsiteX122" fmla="*/ 741374 w 1150112"/>
                  <a:gd name="connsiteY122" fmla="*/ 51066 h 147917"/>
                  <a:gd name="connsiteX123" fmla="*/ 801019 w 1150112"/>
                  <a:gd name="connsiteY123" fmla="*/ 30061 h 147917"/>
                  <a:gd name="connsiteX124" fmla="*/ 801019 w 1150112"/>
                  <a:gd name="connsiteY124" fmla="*/ 145746 h 147917"/>
                  <a:gd name="connsiteX125" fmla="*/ 826884 w 1150112"/>
                  <a:gd name="connsiteY125" fmla="*/ 145746 h 147917"/>
                  <a:gd name="connsiteX126" fmla="*/ 826884 w 1150112"/>
                  <a:gd name="connsiteY126" fmla="*/ 63215 h 147917"/>
                  <a:gd name="connsiteX127" fmla="*/ 846243 w 1150112"/>
                  <a:gd name="connsiteY127" fmla="*/ 63215 h 147917"/>
                  <a:gd name="connsiteX128" fmla="*/ 846243 w 1150112"/>
                  <a:gd name="connsiteY128" fmla="*/ 43072 h 147917"/>
                  <a:gd name="connsiteX129" fmla="*/ 826884 w 1150112"/>
                  <a:gd name="connsiteY129" fmla="*/ 43072 h 147917"/>
                  <a:gd name="connsiteX130" fmla="*/ 826884 w 1150112"/>
                  <a:gd name="connsiteY130" fmla="*/ 31628 h 147917"/>
                  <a:gd name="connsiteX131" fmla="*/ 833075 w 1150112"/>
                  <a:gd name="connsiteY131" fmla="*/ 22432 h 147917"/>
                  <a:gd name="connsiteX132" fmla="*/ 834094 w 1150112"/>
                  <a:gd name="connsiteY132" fmla="*/ 22302 h 147917"/>
                  <a:gd name="connsiteX133" fmla="*/ 846321 w 1150112"/>
                  <a:gd name="connsiteY133" fmla="*/ 22302 h 147917"/>
                  <a:gd name="connsiteX134" fmla="*/ 846321 w 1150112"/>
                  <a:gd name="connsiteY134" fmla="*/ 42 h 147917"/>
                  <a:gd name="connsiteX135" fmla="*/ 831743 w 1150112"/>
                  <a:gd name="connsiteY135" fmla="*/ 42 h 147917"/>
                  <a:gd name="connsiteX136" fmla="*/ 801411 w 1150112"/>
                  <a:gd name="connsiteY136" fmla="*/ 27004 h 147917"/>
                  <a:gd name="connsiteX137" fmla="*/ 801411 w 1150112"/>
                  <a:gd name="connsiteY137" fmla="*/ 30139 h 147917"/>
                  <a:gd name="connsiteX138" fmla="*/ 801411 w 1150112"/>
                  <a:gd name="connsiteY138" fmla="*/ 30139 h 147917"/>
                  <a:gd name="connsiteX139" fmla="*/ 953934 w 1150112"/>
                  <a:gd name="connsiteY139" fmla="*/ 39388 h 147917"/>
                  <a:gd name="connsiteX140" fmla="*/ 921642 w 1150112"/>
                  <a:gd name="connsiteY140" fmla="*/ 52320 h 147917"/>
                  <a:gd name="connsiteX141" fmla="*/ 910121 w 1150112"/>
                  <a:gd name="connsiteY141" fmla="*/ 93312 h 147917"/>
                  <a:gd name="connsiteX142" fmla="*/ 922347 w 1150112"/>
                  <a:gd name="connsiteY142" fmla="*/ 134225 h 147917"/>
                  <a:gd name="connsiteX143" fmla="*/ 986931 w 1150112"/>
                  <a:gd name="connsiteY143" fmla="*/ 134225 h 147917"/>
                  <a:gd name="connsiteX144" fmla="*/ 999158 w 1150112"/>
                  <a:gd name="connsiteY144" fmla="*/ 93312 h 147917"/>
                  <a:gd name="connsiteX145" fmla="*/ 986931 w 1150112"/>
                  <a:gd name="connsiteY145" fmla="*/ 52399 h 147917"/>
                  <a:gd name="connsiteX146" fmla="*/ 954639 w 1150112"/>
                  <a:gd name="connsiteY146" fmla="*/ 39466 h 147917"/>
                  <a:gd name="connsiteX147" fmla="*/ 954639 w 1150112"/>
                  <a:gd name="connsiteY147" fmla="*/ 39466 h 147917"/>
                  <a:gd name="connsiteX148" fmla="*/ 966160 w 1150112"/>
                  <a:gd name="connsiteY148" fmla="*/ 118392 h 147917"/>
                  <a:gd name="connsiteX149" fmla="*/ 953934 w 1150112"/>
                  <a:gd name="connsiteY149" fmla="*/ 122703 h 147917"/>
                  <a:gd name="connsiteX150" fmla="*/ 941707 w 1150112"/>
                  <a:gd name="connsiteY150" fmla="*/ 118392 h 147917"/>
                  <a:gd name="connsiteX151" fmla="*/ 935985 w 1150112"/>
                  <a:gd name="connsiteY151" fmla="*/ 92528 h 147917"/>
                  <a:gd name="connsiteX152" fmla="*/ 941707 w 1150112"/>
                  <a:gd name="connsiteY152" fmla="*/ 67369 h 147917"/>
                  <a:gd name="connsiteX153" fmla="*/ 953934 w 1150112"/>
                  <a:gd name="connsiteY153" fmla="*/ 63058 h 147917"/>
                  <a:gd name="connsiteX154" fmla="*/ 966160 w 1150112"/>
                  <a:gd name="connsiteY154" fmla="*/ 67369 h 147917"/>
                  <a:gd name="connsiteX155" fmla="*/ 971882 w 1150112"/>
                  <a:gd name="connsiteY155" fmla="*/ 92528 h 147917"/>
                  <a:gd name="connsiteX156" fmla="*/ 966160 w 1150112"/>
                  <a:gd name="connsiteY156" fmla="*/ 118392 h 147917"/>
                  <a:gd name="connsiteX157" fmla="*/ 966160 w 1150112"/>
                  <a:gd name="connsiteY157" fmla="*/ 118392 h 147917"/>
                  <a:gd name="connsiteX158" fmla="*/ 1121975 w 1150112"/>
                  <a:gd name="connsiteY158" fmla="*/ 40877 h 147917"/>
                  <a:gd name="connsiteX159" fmla="*/ 1106065 w 1150112"/>
                  <a:gd name="connsiteY159" fmla="*/ 105382 h 147917"/>
                  <a:gd name="connsiteX160" fmla="*/ 1084511 w 1150112"/>
                  <a:gd name="connsiteY160" fmla="*/ 40799 h 147917"/>
                  <a:gd name="connsiteX161" fmla="*/ 1065151 w 1150112"/>
                  <a:gd name="connsiteY161" fmla="*/ 40799 h 147917"/>
                  <a:gd name="connsiteX162" fmla="*/ 1043362 w 1150112"/>
                  <a:gd name="connsiteY162" fmla="*/ 105382 h 147917"/>
                  <a:gd name="connsiteX163" fmla="*/ 1026825 w 1150112"/>
                  <a:gd name="connsiteY163" fmla="*/ 40799 h 147917"/>
                  <a:gd name="connsiteX164" fmla="*/ 999549 w 1150112"/>
                  <a:gd name="connsiteY164" fmla="*/ 40799 h 147917"/>
                  <a:gd name="connsiteX165" fmla="*/ 1031841 w 1150112"/>
                  <a:gd name="connsiteY165" fmla="*/ 145589 h 147917"/>
                  <a:gd name="connsiteX166" fmla="*/ 1053395 w 1150112"/>
                  <a:gd name="connsiteY166" fmla="*/ 145589 h 147917"/>
                  <a:gd name="connsiteX167" fmla="*/ 1074714 w 1150112"/>
                  <a:gd name="connsiteY167" fmla="*/ 79674 h 147917"/>
                  <a:gd name="connsiteX168" fmla="*/ 1096267 w 1150112"/>
                  <a:gd name="connsiteY168" fmla="*/ 145746 h 147917"/>
                  <a:gd name="connsiteX169" fmla="*/ 1117821 w 1150112"/>
                  <a:gd name="connsiteY169" fmla="*/ 145746 h 147917"/>
                  <a:gd name="connsiteX170" fmla="*/ 1150113 w 1150112"/>
                  <a:gd name="connsiteY170" fmla="*/ 40955 h 147917"/>
                  <a:gd name="connsiteX171" fmla="*/ 1122132 w 1150112"/>
                  <a:gd name="connsiteY171" fmla="*/ 40955 h 147917"/>
                  <a:gd name="connsiteX172" fmla="*/ 885040 w 1150112"/>
                  <a:gd name="connsiteY172" fmla="*/ 114082 h 147917"/>
                  <a:gd name="connsiteX173" fmla="*/ 885040 w 1150112"/>
                  <a:gd name="connsiteY173" fmla="*/ 42 h 147917"/>
                  <a:gd name="connsiteX174" fmla="*/ 859175 w 1150112"/>
                  <a:gd name="connsiteY174" fmla="*/ 42 h 147917"/>
                  <a:gd name="connsiteX175" fmla="*/ 859175 w 1150112"/>
                  <a:gd name="connsiteY175" fmla="*/ 115571 h 147917"/>
                  <a:gd name="connsiteX176" fmla="*/ 886607 w 1150112"/>
                  <a:gd name="connsiteY176" fmla="*/ 145746 h 147917"/>
                  <a:gd name="connsiteX177" fmla="*/ 904556 w 1150112"/>
                  <a:gd name="connsiteY177" fmla="*/ 145746 h 147917"/>
                  <a:gd name="connsiteX178" fmla="*/ 904556 w 1150112"/>
                  <a:gd name="connsiteY178" fmla="*/ 123487 h 147917"/>
                  <a:gd name="connsiteX179" fmla="*/ 894445 w 1150112"/>
                  <a:gd name="connsiteY179" fmla="*/ 123487 h 147917"/>
                  <a:gd name="connsiteX180" fmla="*/ 885251 w 1150112"/>
                  <a:gd name="connsiteY180" fmla="*/ 117299 h 147917"/>
                  <a:gd name="connsiteX181" fmla="*/ 885118 w 1150112"/>
                  <a:gd name="connsiteY181" fmla="*/ 116276 h 147917"/>
                  <a:gd name="connsiteX182" fmla="*/ 885118 w 1150112"/>
                  <a:gd name="connsiteY182" fmla="*/ 114160 h 147917"/>
                  <a:gd name="connsiteX183" fmla="*/ 885118 w 1150112"/>
                  <a:gd name="connsiteY183" fmla="*/ 114160 h 147917"/>
                  <a:gd name="connsiteX184" fmla="*/ 123680 w 1150112"/>
                  <a:gd name="connsiteY184" fmla="*/ 61020 h 147917"/>
                  <a:gd name="connsiteX185" fmla="*/ 137318 w 1150112"/>
                  <a:gd name="connsiteY185" fmla="*/ 47382 h 147917"/>
                  <a:gd name="connsiteX186" fmla="*/ 109337 w 1150112"/>
                  <a:gd name="connsiteY186" fmla="*/ 47382 h 147917"/>
                  <a:gd name="connsiteX187" fmla="*/ 109337 w 1150112"/>
                  <a:gd name="connsiteY187" fmla="*/ 14385 h 147917"/>
                  <a:gd name="connsiteX188" fmla="*/ 94994 w 1150112"/>
                  <a:gd name="connsiteY188" fmla="*/ 14385 h 147917"/>
                  <a:gd name="connsiteX189" fmla="*/ 94994 w 1150112"/>
                  <a:gd name="connsiteY189" fmla="*/ 118471 h 147917"/>
                  <a:gd name="connsiteX190" fmla="*/ 115224 w 1150112"/>
                  <a:gd name="connsiteY190" fmla="*/ 144861 h 147917"/>
                  <a:gd name="connsiteX191" fmla="*/ 117253 w 1150112"/>
                  <a:gd name="connsiteY191" fmla="*/ 145041 h 147917"/>
                  <a:gd name="connsiteX192" fmla="*/ 131596 w 1150112"/>
                  <a:gd name="connsiteY192" fmla="*/ 145041 h 147917"/>
                  <a:gd name="connsiteX193" fmla="*/ 131596 w 1150112"/>
                  <a:gd name="connsiteY193" fmla="*/ 132109 h 147917"/>
                  <a:gd name="connsiteX194" fmla="*/ 123758 w 1150112"/>
                  <a:gd name="connsiteY194" fmla="*/ 132109 h 147917"/>
                  <a:gd name="connsiteX195" fmla="*/ 110175 w 1150112"/>
                  <a:gd name="connsiteY195" fmla="*/ 121231 h 147917"/>
                  <a:gd name="connsiteX196" fmla="*/ 110121 w 1150112"/>
                  <a:gd name="connsiteY196" fmla="*/ 120587 h 147917"/>
                  <a:gd name="connsiteX197" fmla="*/ 110121 w 1150112"/>
                  <a:gd name="connsiteY197" fmla="*/ 60315 h 147917"/>
                  <a:gd name="connsiteX198" fmla="*/ 123758 w 1150112"/>
                  <a:gd name="connsiteY198" fmla="*/ 61020 h 147917"/>
                  <a:gd name="connsiteX199" fmla="*/ 123758 w 1150112"/>
                  <a:gd name="connsiteY199" fmla="*/ 61020 h 147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1150112" h="147917">
                    <a:moveTo>
                      <a:pt x="53375" y="89001"/>
                    </a:moveTo>
                    <a:lnTo>
                      <a:pt x="37700" y="87590"/>
                    </a:lnTo>
                    <a:cubicBezTo>
                      <a:pt x="24767" y="86885"/>
                      <a:pt x="19751" y="81163"/>
                      <a:pt x="19751" y="73247"/>
                    </a:cubicBezTo>
                    <a:cubicBezTo>
                      <a:pt x="19751" y="63215"/>
                      <a:pt x="27589" y="56709"/>
                      <a:pt x="42010" y="56709"/>
                    </a:cubicBezTo>
                    <a:cubicBezTo>
                      <a:pt x="51518" y="56071"/>
                      <a:pt x="60941" y="58851"/>
                      <a:pt x="68580" y="64547"/>
                    </a:cubicBezTo>
                    <a:lnTo>
                      <a:pt x="77907" y="55220"/>
                    </a:lnTo>
                    <a:cubicBezTo>
                      <a:pt x="67636" y="47414"/>
                      <a:pt x="54882" y="43599"/>
                      <a:pt x="42010" y="44482"/>
                    </a:cubicBezTo>
                    <a:cubicBezTo>
                      <a:pt x="20457" y="44482"/>
                      <a:pt x="4703" y="55220"/>
                      <a:pt x="4703" y="73952"/>
                    </a:cubicBezTo>
                    <a:cubicBezTo>
                      <a:pt x="4703" y="90490"/>
                      <a:pt x="15440" y="99112"/>
                      <a:pt x="34878" y="101228"/>
                    </a:cubicBezTo>
                    <a:lnTo>
                      <a:pt x="51416" y="102639"/>
                    </a:lnTo>
                    <a:cubicBezTo>
                      <a:pt x="62937" y="103344"/>
                      <a:pt x="67953" y="108360"/>
                      <a:pt x="67953" y="116982"/>
                    </a:cubicBezTo>
                    <a:cubicBezTo>
                      <a:pt x="67953" y="128503"/>
                      <a:pt x="57921" y="134930"/>
                      <a:pt x="41383" y="134930"/>
                    </a:cubicBezTo>
                    <a:cubicBezTo>
                      <a:pt x="29811" y="135450"/>
                      <a:pt x="18514" y="131299"/>
                      <a:pt x="10032" y="123409"/>
                    </a:cubicBezTo>
                    <a:lnTo>
                      <a:pt x="0" y="133441"/>
                    </a:lnTo>
                    <a:cubicBezTo>
                      <a:pt x="11449" y="143505"/>
                      <a:pt x="26400" y="148658"/>
                      <a:pt x="41618" y="147784"/>
                    </a:cubicBezTo>
                    <a:cubicBezTo>
                      <a:pt x="65994" y="147784"/>
                      <a:pt x="82532" y="136263"/>
                      <a:pt x="82532" y="116903"/>
                    </a:cubicBezTo>
                    <a:cubicBezTo>
                      <a:pt x="82532" y="97544"/>
                      <a:pt x="70618" y="90490"/>
                      <a:pt x="53375" y="89001"/>
                    </a:cubicBezTo>
                    <a:close/>
                    <a:moveTo>
                      <a:pt x="178779" y="43777"/>
                    </a:moveTo>
                    <a:cubicBezTo>
                      <a:pt x="163104" y="43777"/>
                      <a:pt x="152209" y="46677"/>
                      <a:pt x="143588" y="58120"/>
                    </a:cubicBezTo>
                    <a:lnTo>
                      <a:pt x="152915" y="67447"/>
                    </a:lnTo>
                    <a:cubicBezTo>
                      <a:pt x="158636" y="58825"/>
                      <a:pt x="165142" y="55926"/>
                      <a:pt x="178074" y="55926"/>
                    </a:cubicBezTo>
                    <a:cubicBezTo>
                      <a:pt x="196728" y="55926"/>
                      <a:pt x="203938" y="63136"/>
                      <a:pt x="203938" y="78185"/>
                    </a:cubicBezTo>
                    <a:lnTo>
                      <a:pt x="203938" y="88217"/>
                    </a:lnTo>
                    <a:lnTo>
                      <a:pt x="173920" y="88217"/>
                    </a:lnTo>
                    <a:cubicBezTo>
                      <a:pt x="151661" y="88217"/>
                      <a:pt x="139434" y="99739"/>
                      <a:pt x="139434" y="116903"/>
                    </a:cubicBezTo>
                    <a:cubicBezTo>
                      <a:pt x="139166" y="124507"/>
                      <a:pt x="141736" y="131938"/>
                      <a:pt x="146644" y="137752"/>
                    </a:cubicBezTo>
                    <a:cubicBezTo>
                      <a:pt x="154405" y="144867"/>
                      <a:pt x="164870" y="148268"/>
                      <a:pt x="175331" y="147079"/>
                    </a:cubicBezTo>
                    <a:cubicBezTo>
                      <a:pt x="185992" y="148169"/>
                      <a:pt x="196571" y="144364"/>
                      <a:pt x="204095" y="136733"/>
                    </a:cubicBezTo>
                    <a:lnTo>
                      <a:pt x="204095" y="146765"/>
                    </a:lnTo>
                    <a:lnTo>
                      <a:pt x="218438" y="146765"/>
                    </a:lnTo>
                    <a:lnTo>
                      <a:pt x="218438" y="78577"/>
                    </a:lnTo>
                    <a:cubicBezTo>
                      <a:pt x="219144" y="55299"/>
                      <a:pt x="206290" y="43777"/>
                      <a:pt x="179014" y="43777"/>
                    </a:cubicBezTo>
                    <a:close/>
                    <a:moveTo>
                      <a:pt x="204722" y="109849"/>
                    </a:moveTo>
                    <a:cubicBezTo>
                      <a:pt x="205290" y="116025"/>
                      <a:pt x="203497" y="122185"/>
                      <a:pt x="199706" y="127092"/>
                    </a:cubicBezTo>
                    <a:cubicBezTo>
                      <a:pt x="193539" y="132305"/>
                      <a:pt x="185443" y="134642"/>
                      <a:pt x="177447" y="133519"/>
                    </a:cubicBezTo>
                    <a:cubicBezTo>
                      <a:pt x="161771" y="133519"/>
                      <a:pt x="154482" y="127798"/>
                      <a:pt x="154482" y="116276"/>
                    </a:cubicBezTo>
                    <a:cubicBezTo>
                      <a:pt x="154482" y="104755"/>
                      <a:pt x="161693" y="98328"/>
                      <a:pt x="176741" y="98328"/>
                    </a:cubicBezTo>
                    <a:lnTo>
                      <a:pt x="204722" y="98328"/>
                    </a:lnTo>
                    <a:lnTo>
                      <a:pt x="204722" y="109849"/>
                    </a:lnTo>
                    <a:close/>
                    <a:moveTo>
                      <a:pt x="277222" y="56709"/>
                    </a:moveTo>
                    <a:cubicBezTo>
                      <a:pt x="286364" y="56271"/>
                      <a:pt x="295072" y="60640"/>
                      <a:pt x="300186" y="68231"/>
                    </a:cubicBezTo>
                    <a:lnTo>
                      <a:pt x="310218" y="58904"/>
                    </a:lnTo>
                    <a:cubicBezTo>
                      <a:pt x="302252" y="48981"/>
                      <a:pt x="289911" y="43617"/>
                      <a:pt x="277222" y="44561"/>
                    </a:cubicBezTo>
                    <a:cubicBezTo>
                      <a:pt x="252062" y="44561"/>
                      <a:pt x="232703" y="61804"/>
                      <a:pt x="232703" y="96212"/>
                    </a:cubicBezTo>
                    <a:cubicBezTo>
                      <a:pt x="232703" y="130619"/>
                      <a:pt x="252062" y="147862"/>
                      <a:pt x="277222" y="147862"/>
                    </a:cubicBezTo>
                    <a:cubicBezTo>
                      <a:pt x="290020" y="148544"/>
                      <a:pt x="302342" y="142924"/>
                      <a:pt x="310218" y="132814"/>
                    </a:cubicBezTo>
                    <a:lnTo>
                      <a:pt x="300186" y="123487"/>
                    </a:lnTo>
                    <a:cubicBezTo>
                      <a:pt x="294751" y="130703"/>
                      <a:pt x="286256" y="134965"/>
                      <a:pt x="277222" y="135009"/>
                    </a:cubicBezTo>
                    <a:cubicBezTo>
                      <a:pt x="268011" y="135786"/>
                      <a:pt x="259141" y="131336"/>
                      <a:pt x="254257" y="123487"/>
                    </a:cubicBezTo>
                    <a:cubicBezTo>
                      <a:pt x="245644" y="106572"/>
                      <a:pt x="245644" y="86557"/>
                      <a:pt x="254257" y="69642"/>
                    </a:cubicBezTo>
                    <a:cubicBezTo>
                      <a:pt x="258847" y="61332"/>
                      <a:pt x="267736" y="56327"/>
                      <a:pt x="277222" y="56709"/>
                    </a:cubicBezTo>
                    <a:lnTo>
                      <a:pt x="277222" y="56709"/>
                    </a:lnTo>
                    <a:close/>
                    <a:moveTo>
                      <a:pt x="402626" y="45188"/>
                    </a:moveTo>
                    <a:lnTo>
                      <a:pt x="383972" y="45188"/>
                    </a:lnTo>
                    <a:lnTo>
                      <a:pt x="339061" y="89706"/>
                    </a:lnTo>
                    <a:lnTo>
                      <a:pt x="339061" y="42"/>
                    </a:lnTo>
                    <a:lnTo>
                      <a:pt x="324718" y="42"/>
                    </a:lnTo>
                    <a:lnTo>
                      <a:pt x="324718" y="145746"/>
                    </a:lnTo>
                    <a:lnTo>
                      <a:pt x="339061" y="145746"/>
                    </a:lnTo>
                    <a:lnTo>
                      <a:pt x="339061" y="109144"/>
                    </a:lnTo>
                    <a:lnTo>
                      <a:pt x="357010" y="91195"/>
                    </a:lnTo>
                    <a:lnTo>
                      <a:pt x="390712" y="146060"/>
                    </a:lnTo>
                    <a:lnTo>
                      <a:pt x="408504" y="146060"/>
                    </a:lnTo>
                    <a:lnTo>
                      <a:pt x="366886" y="81477"/>
                    </a:lnTo>
                    <a:close/>
                    <a:moveTo>
                      <a:pt x="471520" y="40172"/>
                    </a:moveTo>
                    <a:cubicBezTo>
                      <a:pt x="459708" y="39563"/>
                      <a:pt x="448194" y="44008"/>
                      <a:pt x="439855" y="52399"/>
                    </a:cubicBezTo>
                    <a:cubicBezTo>
                      <a:pt x="430528" y="62431"/>
                      <a:pt x="427628" y="73952"/>
                      <a:pt x="427628" y="93312"/>
                    </a:cubicBezTo>
                    <a:cubicBezTo>
                      <a:pt x="427628" y="112671"/>
                      <a:pt x="429744" y="124192"/>
                      <a:pt x="439855" y="134225"/>
                    </a:cubicBezTo>
                    <a:cubicBezTo>
                      <a:pt x="457976" y="151344"/>
                      <a:pt x="486317" y="151344"/>
                      <a:pt x="504438" y="134225"/>
                    </a:cubicBezTo>
                    <a:cubicBezTo>
                      <a:pt x="513765" y="124192"/>
                      <a:pt x="516665" y="112671"/>
                      <a:pt x="516665" y="93312"/>
                    </a:cubicBezTo>
                    <a:cubicBezTo>
                      <a:pt x="516665" y="73952"/>
                      <a:pt x="514549" y="62431"/>
                      <a:pt x="504438" y="52399"/>
                    </a:cubicBezTo>
                    <a:cubicBezTo>
                      <a:pt x="496020" y="43730"/>
                      <a:pt x="484193" y="39250"/>
                      <a:pt x="472147" y="40172"/>
                    </a:cubicBezTo>
                    <a:lnTo>
                      <a:pt x="472147" y="40172"/>
                    </a:lnTo>
                    <a:close/>
                    <a:moveTo>
                      <a:pt x="483746" y="119176"/>
                    </a:moveTo>
                    <a:cubicBezTo>
                      <a:pt x="480455" y="122267"/>
                      <a:pt x="476018" y="123831"/>
                      <a:pt x="471520" y="123487"/>
                    </a:cubicBezTo>
                    <a:cubicBezTo>
                      <a:pt x="467076" y="123485"/>
                      <a:pt x="462757" y="121964"/>
                      <a:pt x="459293" y="119176"/>
                    </a:cubicBezTo>
                    <a:cubicBezTo>
                      <a:pt x="453571" y="113455"/>
                      <a:pt x="453571" y="104833"/>
                      <a:pt x="453571" y="93312"/>
                    </a:cubicBezTo>
                    <a:cubicBezTo>
                      <a:pt x="453571" y="81790"/>
                      <a:pt x="454276" y="73247"/>
                      <a:pt x="459293" y="68152"/>
                    </a:cubicBezTo>
                    <a:cubicBezTo>
                      <a:pt x="462522" y="64963"/>
                      <a:pt x="467005" y="63382"/>
                      <a:pt x="471520" y="63842"/>
                    </a:cubicBezTo>
                    <a:cubicBezTo>
                      <a:pt x="475987" y="63720"/>
                      <a:pt x="480345" y="65256"/>
                      <a:pt x="483746" y="68152"/>
                    </a:cubicBezTo>
                    <a:cubicBezTo>
                      <a:pt x="489468" y="73874"/>
                      <a:pt x="489468" y="82496"/>
                      <a:pt x="489468" y="93312"/>
                    </a:cubicBezTo>
                    <a:cubicBezTo>
                      <a:pt x="489468" y="104128"/>
                      <a:pt x="489468" y="113376"/>
                      <a:pt x="483746" y="119176"/>
                    </a:cubicBezTo>
                    <a:lnTo>
                      <a:pt x="483746" y="119176"/>
                    </a:lnTo>
                    <a:close/>
                    <a:moveTo>
                      <a:pt x="585637" y="40799"/>
                    </a:moveTo>
                    <a:lnTo>
                      <a:pt x="565259" y="105382"/>
                    </a:lnTo>
                    <a:lnTo>
                      <a:pt x="543705" y="40799"/>
                    </a:lnTo>
                    <a:lnTo>
                      <a:pt x="516430" y="40799"/>
                    </a:lnTo>
                    <a:lnTo>
                      <a:pt x="555227" y="145589"/>
                    </a:lnTo>
                    <a:lnTo>
                      <a:pt x="576075" y="145589"/>
                    </a:lnTo>
                    <a:lnTo>
                      <a:pt x="614088" y="40799"/>
                    </a:lnTo>
                    <a:lnTo>
                      <a:pt x="586108" y="40799"/>
                    </a:lnTo>
                    <a:close/>
                    <a:moveTo>
                      <a:pt x="657431" y="40093"/>
                    </a:moveTo>
                    <a:cubicBezTo>
                      <a:pt x="630156" y="40093"/>
                      <a:pt x="611502" y="59453"/>
                      <a:pt x="611502" y="93233"/>
                    </a:cubicBezTo>
                    <a:cubicBezTo>
                      <a:pt x="611502" y="135557"/>
                      <a:pt x="635015" y="147079"/>
                      <a:pt x="660331" y="147079"/>
                    </a:cubicBezTo>
                    <a:cubicBezTo>
                      <a:pt x="675239" y="147856"/>
                      <a:pt x="689676" y="141762"/>
                      <a:pt x="699520" y="130541"/>
                    </a:cubicBezTo>
                    <a:lnTo>
                      <a:pt x="683845" y="114865"/>
                    </a:lnTo>
                    <a:cubicBezTo>
                      <a:pt x="677974" y="121660"/>
                      <a:pt x="669298" y="125363"/>
                      <a:pt x="660331" y="124898"/>
                    </a:cubicBezTo>
                    <a:cubicBezTo>
                      <a:pt x="648637" y="125866"/>
                      <a:pt x="638378" y="117174"/>
                      <a:pt x="637414" y="105483"/>
                    </a:cubicBezTo>
                    <a:cubicBezTo>
                      <a:pt x="637390" y="105267"/>
                      <a:pt x="637374" y="105050"/>
                      <a:pt x="637367" y="104833"/>
                    </a:cubicBezTo>
                    <a:lnTo>
                      <a:pt x="637367" y="101228"/>
                    </a:lnTo>
                    <a:lnTo>
                      <a:pt x="702655" y="101228"/>
                    </a:lnTo>
                    <a:lnTo>
                      <a:pt x="702655" y="89706"/>
                    </a:lnTo>
                    <a:cubicBezTo>
                      <a:pt x="703360" y="61020"/>
                      <a:pt x="686980" y="39466"/>
                      <a:pt x="657431" y="40172"/>
                    </a:cubicBezTo>
                    <a:lnTo>
                      <a:pt x="657431" y="40172"/>
                    </a:lnTo>
                    <a:close/>
                    <a:moveTo>
                      <a:pt x="637367" y="83906"/>
                    </a:moveTo>
                    <a:cubicBezTo>
                      <a:pt x="637367" y="79969"/>
                      <a:pt x="638088" y="76065"/>
                      <a:pt x="639483" y="72385"/>
                    </a:cubicBezTo>
                    <a:cubicBezTo>
                      <a:pt x="644248" y="62863"/>
                      <a:pt x="655824" y="59003"/>
                      <a:pt x="665347" y="63763"/>
                    </a:cubicBezTo>
                    <a:cubicBezTo>
                      <a:pt x="669047" y="65669"/>
                      <a:pt x="672064" y="68683"/>
                      <a:pt x="673969" y="72385"/>
                    </a:cubicBezTo>
                    <a:cubicBezTo>
                      <a:pt x="675427" y="76047"/>
                      <a:pt x="676148" y="79964"/>
                      <a:pt x="676085" y="83906"/>
                    </a:cubicBezTo>
                    <a:lnTo>
                      <a:pt x="637288" y="83906"/>
                    </a:lnTo>
                    <a:close/>
                    <a:moveTo>
                      <a:pt x="741452" y="50909"/>
                    </a:moveTo>
                    <a:lnTo>
                      <a:pt x="741452" y="40955"/>
                    </a:lnTo>
                    <a:lnTo>
                      <a:pt x="715587" y="40955"/>
                    </a:lnTo>
                    <a:lnTo>
                      <a:pt x="715587" y="145746"/>
                    </a:lnTo>
                    <a:lnTo>
                      <a:pt x="741452" y="145746"/>
                    </a:lnTo>
                    <a:lnTo>
                      <a:pt x="741452" y="82574"/>
                    </a:lnTo>
                    <a:cubicBezTo>
                      <a:pt x="740668" y="73189"/>
                      <a:pt x="747213" y="64772"/>
                      <a:pt x="756500" y="63215"/>
                    </a:cubicBezTo>
                    <a:lnTo>
                      <a:pt x="757911" y="63215"/>
                    </a:lnTo>
                    <a:cubicBezTo>
                      <a:pt x="763186" y="63219"/>
                      <a:pt x="768187" y="65575"/>
                      <a:pt x="771549" y="69642"/>
                    </a:cubicBezTo>
                    <a:lnTo>
                      <a:pt x="791614" y="49577"/>
                    </a:lnTo>
                    <a:cubicBezTo>
                      <a:pt x="785155" y="43108"/>
                      <a:pt x="776377" y="39494"/>
                      <a:pt x="767238" y="39545"/>
                    </a:cubicBezTo>
                    <a:cubicBezTo>
                      <a:pt x="757465" y="39966"/>
                      <a:pt x="748224" y="44085"/>
                      <a:pt x="741374" y="51066"/>
                    </a:cubicBezTo>
                    <a:lnTo>
                      <a:pt x="741374" y="51066"/>
                    </a:lnTo>
                    <a:close/>
                    <a:moveTo>
                      <a:pt x="801019" y="30061"/>
                    </a:moveTo>
                    <a:lnTo>
                      <a:pt x="801019" y="145746"/>
                    </a:lnTo>
                    <a:lnTo>
                      <a:pt x="826884" y="145746"/>
                    </a:lnTo>
                    <a:lnTo>
                      <a:pt x="826884" y="63215"/>
                    </a:lnTo>
                    <a:lnTo>
                      <a:pt x="846243" y="63215"/>
                    </a:lnTo>
                    <a:lnTo>
                      <a:pt x="846243" y="43072"/>
                    </a:lnTo>
                    <a:lnTo>
                      <a:pt x="826884" y="43072"/>
                    </a:lnTo>
                    <a:lnTo>
                      <a:pt x="826884" y="31628"/>
                    </a:lnTo>
                    <a:cubicBezTo>
                      <a:pt x="826053" y="27380"/>
                      <a:pt x="828827" y="23263"/>
                      <a:pt x="833075" y="22432"/>
                    </a:cubicBezTo>
                    <a:cubicBezTo>
                      <a:pt x="833412" y="22367"/>
                      <a:pt x="833749" y="22323"/>
                      <a:pt x="834094" y="22302"/>
                    </a:cubicBezTo>
                    <a:lnTo>
                      <a:pt x="846321" y="22302"/>
                    </a:lnTo>
                    <a:lnTo>
                      <a:pt x="846321" y="42"/>
                    </a:lnTo>
                    <a:lnTo>
                      <a:pt x="831743" y="42"/>
                    </a:lnTo>
                    <a:cubicBezTo>
                      <a:pt x="815950" y="-807"/>
                      <a:pt x="802422" y="11221"/>
                      <a:pt x="801411" y="27004"/>
                    </a:cubicBezTo>
                    <a:lnTo>
                      <a:pt x="801411" y="30139"/>
                    </a:lnTo>
                    <a:lnTo>
                      <a:pt x="801411" y="30139"/>
                    </a:lnTo>
                    <a:close/>
                    <a:moveTo>
                      <a:pt x="953934" y="39388"/>
                    </a:moveTo>
                    <a:cubicBezTo>
                      <a:pt x="941809" y="38861"/>
                      <a:pt x="930052" y="43572"/>
                      <a:pt x="921642" y="52320"/>
                    </a:cubicBezTo>
                    <a:cubicBezTo>
                      <a:pt x="912629" y="62431"/>
                      <a:pt x="910121" y="74031"/>
                      <a:pt x="910121" y="93312"/>
                    </a:cubicBezTo>
                    <a:cubicBezTo>
                      <a:pt x="910121" y="112593"/>
                      <a:pt x="912237" y="124192"/>
                      <a:pt x="922347" y="134225"/>
                    </a:cubicBezTo>
                    <a:cubicBezTo>
                      <a:pt x="940468" y="151344"/>
                      <a:pt x="968810" y="151344"/>
                      <a:pt x="986931" y="134225"/>
                    </a:cubicBezTo>
                    <a:cubicBezTo>
                      <a:pt x="996258" y="124192"/>
                      <a:pt x="999158" y="112671"/>
                      <a:pt x="999158" y="93312"/>
                    </a:cubicBezTo>
                    <a:cubicBezTo>
                      <a:pt x="999158" y="73952"/>
                      <a:pt x="997041" y="62431"/>
                      <a:pt x="986931" y="52399"/>
                    </a:cubicBezTo>
                    <a:cubicBezTo>
                      <a:pt x="978411" y="43816"/>
                      <a:pt x="966725" y="39136"/>
                      <a:pt x="954639" y="39466"/>
                    </a:cubicBezTo>
                    <a:lnTo>
                      <a:pt x="954639" y="39466"/>
                    </a:lnTo>
                    <a:close/>
                    <a:moveTo>
                      <a:pt x="966160" y="118392"/>
                    </a:moveTo>
                    <a:cubicBezTo>
                      <a:pt x="962869" y="121483"/>
                      <a:pt x="958433" y="123047"/>
                      <a:pt x="953934" y="122703"/>
                    </a:cubicBezTo>
                    <a:cubicBezTo>
                      <a:pt x="949490" y="122702"/>
                      <a:pt x="945171" y="121180"/>
                      <a:pt x="941707" y="118392"/>
                    </a:cubicBezTo>
                    <a:cubicBezTo>
                      <a:pt x="935985" y="112671"/>
                      <a:pt x="935985" y="104049"/>
                      <a:pt x="935985" y="92528"/>
                    </a:cubicBezTo>
                    <a:cubicBezTo>
                      <a:pt x="935985" y="81006"/>
                      <a:pt x="936691" y="72463"/>
                      <a:pt x="941707" y="67369"/>
                    </a:cubicBezTo>
                    <a:cubicBezTo>
                      <a:pt x="944936" y="64179"/>
                      <a:pt x="949419" y="62599"/>
                      <a:pt x="953934" y="63058"/>
                    </a:cubicBezTo>
                    <a:cubicBezTo>
                      <a:pt x="958401" y="62936"/>
                      <a:pt x="962759" y="64472"/>
                      <a:pt x="966160" y="67369"/>
                    </a:cubicBezTo>
                    <a:cubicBezTo>
                      <a:pt x="971882" y="73090"/>
                      <a:pt x="971882" y="81712"/>
                      <a:pt x="971882" y="92528"/>
                    </a:cubicBezTo>
                    <a:cubicBezTo>
                      <a:pt x="971882" y="103344"/>
                      <a:pt x="971882" y="113376"/>
                      <a:pt x="966160" y="118392"/>
                    </a:cubicBezTo>
                    <a:lnTo>
                      <a:pt x="966160" y="118392"/>
                    </a:lnTo>
                    <a:close/>
                    <a:moveTo>
                      <a:pt x="1121975" y="40877"/>
                    </a:moveTo>
                    <a:lnTo>
                      <a:pt x="1106065" y="105382"/>
                    </a:lnTo>
                    <a:lnTo>
                      <a:pt x="1084511" y="40799"/>
                    </a:lnTo>
                    <a:lnTo>
                      <a:pt x="1065151" y="40799"/>
                    </a:lnTo>
                    <a:lnTo>
                      <a:pt x="1043362" y="105382"/>
                    </a:lnTo>
                    <a:lnTo>
                      <a:pt x="1026825" y="40799"/>
                    </a:lnTo>
                    <a:lnTo>
                      <a:pt x="999549" y="40799"/>
                    </a:lnTo>
                    <a:lnTo>
                      <a:pt x="1031841" y="145589"/>
                    </a:lnTo>
                    <a:lnTo>
                      <a:pt x="1053395" y="145589"/>
                    </a:lnTo>
                    <a:lnTo>
                      <a:pt x="1074714" y="79674"/>
                    </a:lnTo>
                    <a:lnTo>
                      <a:pt x="1096267" y="145746"/>
                    </a:lnTo>
                    <a:lnTo>
                      <a:pt x="1117821" y="145746"/>
                    </a:lnTo>
                    <a:lnTo>
                      <a:pt x="1150113" y="40955"/>
                    </a:lnTo>
                    <a:lnTo>
                      <a:pt x="1122132" y="40955"/>
                    </a:lnTo>
                    <a:close/>
                    <a:moveTo>
                      <a:pt x="885040" y="114082"/>
                    </a:moveTo>
                    <a:lnTo>
                      <a:pt x="885040" y="42"/>
                    </a:lnTo>
                    <a:lnTo>
                      <a:pt x="859175" y="42"/>
                    </a:lnTo>
                    <a:lnTo>
                      <a:pt x="859175" y="115571"/>
                    </a:lnTo>
                    <a:cubicBezTo>
                      <a:pt x="858423" y="131478"/>
                      <a:pt x="870704" y="144985"/>
                      <a:pt x="886607" y="145746"/>
                    </a:cubicBezTo>
                    <a:lnTo>
                      <a:pt x="904556" y="145746"/>
                    </a:lnTo>
                    <a:lnTo>
                      <a:pt x="904556" y="123487"/>
                    </a:lnTo>
                    <a:lnTo>
                      <a:pt x="894445" y="123487"/>
                    </a:lnTo>
                    <a:cubicBezTo>
                      <a:pt x="890197" y="124318"/>
                      <a:pt x="886082" y="121547"/>
                      <a:pt x="885251" y="117299"/>
                    </a:cubicBezTo>
                    <a:cubicBezTo>
                      <a:pt x="885181" y="116961"/>
                      <a:pt x="885142" y="116620"/>
                      <a:pt x="885118" y="116276"/>
                    </a:cubicBezTo>
                    <a:lnTo>
                      <a:pt x="885118" y="114160"/>
                    </a:lnTo>
                    <a:lnTo>
                      <a:pt x="885118" y="114160"/>
                    </a:lnTo>
                    <a:close/>
                    <a:moveTo>
                      <a:pt x="123680" y="61020"/>
                    </a:moveTo>
                    <a:lnTo>
                      <a:pt x="137318" y="47382"/>
                    </a:lnTo>
                    <a:lnTo>
                      <a:pt x="109337" y="47382"/>
                    </a:lnTo>
                    <a:lnTo>
                      <a:pt x="109337" y="14385"/>
                    </a:lnTo>
                    <a:lnTo>
                      <a:pt x="94994" y="14385"/>
                    </a:lnTo>
                    <a:lnTo>
                      <a:pt x="94994" y="118471"/>
                    </a:lnTo>
                    <a:cubicBezTo>
                      <a:pt x="93293" y="131345"/>
                      <a:pt x="102350" y="143161"/>
                      <a:pt x="115224" y="144861"/>
                    </a:cubicBezTo>
                    <a:cubicBezTo>
                      <a:pt x="115898" y="144951"/>
                      <a:pt x="116574" y="145010"/>
                      <a:pt x="117253" y="145041"/>
                    </a:cubicBezTo>
                    <a:lnTo>
                      <a:pt x="131596" y="145041"/>
                    </a:lnTo>
                    <a:lnTo>
                      <a:pt x="131596" y="132109"/>
                    </a:lnTo>
                    <a:lnTo>
                      <a:pt x="123758" y="132109"/>
                    </a:lnTo>
                    <a:cubicBezTo>
                      <a:pt x="117004" y="132855"/>
                      <a:pt x="110922" y="127986"/>
                      <a:pt x="110175" y="121231"/>
                    </a:cubicBezTo>
                    <a:cubicBezTo>
                      <a:pt x="110151" y="121017"/>
                      <a:pt x="110133" y="120802"/>
                      <a:pt x="110121" y="120587"/>
                    </a:cubicBezTo>
                    <a:lnTo>
                      <a:pt x="110121" y="60315"/>
                    </a:lnTo>
                    <a:lnTo>
                      <a:pt x="123758" y="61020"/>
                    </a:lnTo>
                    <a:lnTo>
                      <a:pt x="123758" y="61020"/>
                    </a:lnTo>
                    <a:close/>
                  </a:path>
                </a:pathLst>
              </a:custGeom>
              <a:grpFill/>
              <a:ln w="7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" name="Freeform: Shape 38">
                <a:extLst>
                  <a:ext uri="{FF2B5EF4-FFF2-40B4-BE49-F238E27FC236}">
                    <a16:creationId xmlns:a16="http://schemas.microsoft.com/office/drawing/2014/main" id="{628D4BBD-13A3-393C-9A62-BEF5DEF1BCCB}"/>
                  </a:ext>
                </a:extLst>
              </p:cNvPr>
              <p:cNvSpPr/>
              <p:nvPr/>
            </p:nvSpPr>
            <p:spPr>
              <a:xfrm>
                <a:off x="20712162" y="3247286"/>
                <a:ext cx="223219" cy="99069"/>
              </a:xfrm>
              <a:custGeom>
                <a:avLst/>
                <a:gdLst>
                  <a:gd name="connsiteX0" fmla="*/ 198060 w 223219"/>
                  <a:gd name="connsiteY0" fmla="*/ 73910 h 99069"/>
                  <a:gd name="connsiteX1" fmla="*/ 198060 w 223219"/>
                  <a:gd name="connsiteY1" fmla="*/ 0 h 99069"/>
                  <a:gd name="connsiteX2" fmla="*/ 223219 w 223219"/>
                  <a:gd name="connsiteY2" fmla="*/ 0 h 99069"/>
                  <a:gd name="connsiteX3" fmla="*/ 223219 w 223219"/>
                  <a:gd name="connsiteY3" fmla="*/ 99069 h 99069"/>
                  <a:gd name="connsiteX4" fmla="*/ 0 w 223219"/>
                  <a:gd name="connsiteY4" fmla="*/ 99069 h 99069"/>
                  <a:gd name="connsiteX5" fmla="*/ 0 w 223219"/>
                  <a:gd name="connsiteY5" fmla="*/ 0 h 99069"/>
                  <a:gd name="connsiteX6" fmla="*/ 24375 w 223219"/>
                  <a:gd name="connsiteY6" fmla="*/ 0 h 99069"/>
                  <a:gd name="connsiteX7" fmla="*/ 24375 w 223219"/>
                  <a:gd name="connsiteY7" fmla="*/ 73910 h 99069"/>
                  <a:gd name="connsiteX8" fmla="*/ 198060 w 223219"/>
                  <a:gd name="connsiteY8" fmla="*/ 73910 h 9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219" h="99069">
                    <a:moveTo>
                      <a:pt x="198060" y="73910"/>
                    </a:moveTo>
                    <a:lnTo>
                      <a:pt x="198060" y="0"/>
                    </a:lnTo>
                    <a:lnTo>
                      <a:pt x="223219" y="0"/>
                    </a:lnTo>
                    <a:lnTo>
                      <a:pt x="223219" y="99069"/>
                    </a:lnTo>
                    <a:lnTo>
                      <a:pt x="0" y="99069"/>
                    </a:lnTo>
                    <a:lnTo>
                      <a:pt x="0" y="0"/>
                    </a:lnTo>
                    <a:lnTo>
                      <a:pt x="24375" y="0"/>
                    </a:lnTo>
                    <a:lnTo>
                      <a:pt x="24375" y="73910"/>
                    </a:lnTo>
                    <a:lnTo>
                      <a:pt x="198060" y="73910"/>
                    </a:lnTo>
                    <a:close/>
                  </a:path>
                </a:pathLst>
              </a:custGeom>
              <a:grpFill/>
              <a:ln w="7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Freeform: Shape 39">
                <a:extLst>
                  <a:ext uri="{FF2B5EF4-FFF2-40B4-BE49-F238E27FC236}">
                    <a16:creationId xmlns:a16="http://schemas.microsoft.com/office/drawing/2014/main" id="{118F2C3E-0A6C-25CD-78ED-8F3108C589E7}"/>
                  </a:ext>
                </a:extLst>
              </p:cNvPr>
              <p:cNvSpPr/>
              <p:nvPr/>
            </p:nvSpPr>
            <p:spPr>
              <a:xfrm>
                <a:off x="20761605" y="3067801"/>
                <a:ext cx="185206" cy="229019"/>
              </a:xfrm>
              <a:custGeom>
                <a:avLst/>
                <a:gdLst>
                  <a:gd name="connsiteX0" fmla="*/ 2195 w 185206"/>
                  <a:gd name="connsiteY0" fmla="*/ 172274 h 229019"/>
                  <a:gd name="connsiteX1" fmla="*/ 123523 w 185206"/>
                  <a:gd name="connsiteY1" fmla="*/ 198139 h 229019"/>
                  <a:gd name="connsiteX2" fmla="*/ 128539 w 185206"/>
                  <a:gd name="connsiteY2" fmla="*/ 173763 h 229019"/>
                  <a:gd name="connsiteX3" fmla="*/ 7367 w 185206"/>
                  <a:gd name="connsiteY3" fmla="*/ 147899 h 229019"/>
                  <a:gd name="connsiteX4" fmla="*/ 18732 w 185206"/>
                  <a:gd name="connsiteY4" fmla="*/ 114118 h 229019"/>
                  <a:gd name="connsiteX5" fmla="*/ 131439 w 185206"/>
                  <a:gd name="connsiteY5" fmla="*/ 166552 h 229019"/>
                  <a:gd name="connsiteX6" fmla="*/ 142177 w 185206"/>
                  <a:gd name="connsiteY6" fmla="*/ 144293 h 229019"/>
                  <a:gd name="connsiteX7" fmla="*/ 29470 w 185206"/>
                  <a:gd name="connsiteY7" fmla="*/ 91937 h 229019"/>
                  <a:gd name="connsiteX8" fmla="*/ 49613 w 185206"/>
                  <a:gd name="connsiteY8" fmla="*/ 58862 h 229019"/>
                  <a:gd name="connsiteX9" fmla="*/ 145077 w 185206"/>
                  <a:gd name="connsiteY9" fmla="*/ 138572 h 229019"/>
                  <a:gd name="connsiteX10" fmla="*/ 160752 w 185206"/>
                  <a:gd name="connsiteY10" fmla="*/ 119212 h 229019"/>
                  <a:gd name="connsiteX11" fmla="*/ 65367 w 185206"/>
                  <a:gd name="connsiteY11" fmla="*/ 39737 h 229019"/>
                  <a:gd name="connsiteX12" fmla="*/ 111375 w 185206"/>
                  <a:gd name="connsiteY12" fmla="*/ 0 h 229019"/>
                  <a:gd name="connsiteX13" fmla="*/ 91232 w 185206"/>
                  <a:gd name="connsiteY13" fmla="*/ 15127 h 229019"/>
                  <a:gd name="connsiteX14" fmla="*/ 165142 w 185206"/>
                  <a:gd name="connsiteY14" fmla="*/ 114902 h 229019"/>
                  <a:gd name="connsiteX15" fmla="*/ 185206 w 185206"/>
                  <a:gd name="connsiteY15" fmla="*/ 99853 h 229019"/>
                  <a:gd name="connsiteX16" fmla="*/ 0 w 185206"/>
                  <a:gd name="connsiteY16" fmla="*/ 229019 h 229019"/>
                  <a:gd name="connsiteX17" fmla="*/ 124228 w 185206"/>
                  <a:gd name="connsiteY17" fmla="*/ 229019 h 229019"/>
                  <a:gd name="connsiteX18" fmla="*/ 124228 w 185206"/>
                  <a:gd name="connsiteY18" fmla="*/ 203860 h 229019"/>
                  <a:gd name="connsiteX19" fmla="*/ 0 w 185206"/>
                  <a:gd name="connsiteY19" fmla="*/ 203860 h 229019"/>
                  <a:gd name="connsiteX20" fmla="*/ 0 w 185206"/>
                  <a:gd name="connsiteY20" fmla="*/ 229019 h 22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85206" h="229019">
                    <a:moveTo>
                      <a:pt x="2195" y="172274"/>
                    </a:moveTo>
                    <a:lnTo>
                      <a:pt x="123523" y="198139"/>
                    </a:lnTo>
                    <a:lnTo>
                      <a:pt x="128539" y="173763"/>
                    </a:lnTo>
                    <a:lnTo>
                      <a:pt x="7367" y="147899"/>
                    </a:lnTo>
                    <a:close/>
                    <a:moveTo>
                      <a:pt x="18732" y="114118"/>
                    </a:moveTo>
                    <a:lnTo>
                      <a:pt x="131439" y="166552"/>
                    </a:lnTo>
                    <a:lnTo>
                      <a:pt x="142177" y="144293"/>
                    </a:lnTo>
                    <a:lnTo>
                      <a:pt x="29470" y="91937"/>
                    </a:lnTo>
                    <a:close/>
                    <a:moveTo>
                      <a:pt x="49613" y="58862"/>
                    </a:moveTo>
                    <a:lnTo>
                      <a:pt x="145077" y="138572"/>
                    </a:lnTo>
                    <a:lnTo>
                      <a:pt x="160752" y="119212"/>
                    </a:lnTo>
                    <a:lnTo>
                      <a:pt x="65367" y="39737"/>
                    </a:lnTo>
                    <a:close/>
                    <a:moveTo>
                      <a:pt x="111375" y="0"/>
                    </a:moveTo>
                    <a:lnTo>
                      <a:pt x="91232" y="15127"/>
                    </a:lnTo>
                    <a:lnTo>
                      <a:pt x="165142" y="114902"/>
                    </a:lnTo>
                    <a:lnTo>
                      <a:pt x="185206" y="99853"/>
                    </a:lnTo>
                    <a:close/>
                    <a:moveTo>
                      <a:pt x="0" y="229019"/>
                    </a:moveTo>
                    <a:lnTo>
                      <a:pt x="124228" y="229019"/>
                    </a:lnTo>
                    <a:lnTo>
                      <a:pt x="124228" y="203860"/>
                    </a:lnTo>
                    <a:lnTo>
                      <a:pt x="0" y="203860"/>
                    </a:lnTo>
                    <a:lnTo>
                      <a:pt x="0" y="229019"/>
                    </a:lnTo>
                    <a:close/>
                  </a:path>
                </a:pathLst>
              </a:custGeom>
              <a:grpFill/>
              <a:ln w="7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6370B8-B20D-F27D-BA28-A7D321D23296}"/>
              </a:ext>
            </a:extLst>
          </p:cNvPr>
          <p:cNvGrpSpPr/>
          <p:nvPr/>
        </p:nvGrpSpPr>
        <p:grpSpPr>
          <a:xfrm>
            <a:off x="4081796" y="2011574"/>
            <a:ext cx="1318344" cy="598594"/>
            <a:chOff x="4087569" y="1318847"/>
            <a:chExt cx="1318344" cy="598594"/>
          </a:xfrm>
        </p:grpSpPr>
        <p:sp>
          <p:nvSpPr>
            <p:cNvPr id="4" name="Rounded Rectangle 27">
              <a:extLst>
                <a:ext uri="{FF2B5EF4-FFF2-40B4-BE49-F238E27FC236}">
                  <a16:creationId xmlns:a16="http://schemas.microsoft.com/office/drawing/2014/main" id="{25388F61-92F3-0971-A61E-EC00161E6D89}"/>
                </a:ext>
              </a:extLst>
            </p:cNvPr>
            <p:cNvSpPr/>
            <p:nvPr/>
          </p:nvSpPr>
          <p:spPr>
            <a:xfrm>
              <a:off x="4087569" y="1318847"/>
              <a:ext cx="1318344" cy="598594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77A2BFDE-6ABC-166D-9209-5EFBC641C5D1}"/>
                </a:ext>
              </a:extLst>
            </p:cNvPr>
            <p:cNvSpPr txBox="1">
              <a:spLocks/>
            </p:cNvSpPr>
            <p:nvPr/>
          </p:nvSpPr>
          <p:spPr>
            <a:xfrm>
              <a:off x="4162989" y="1396577"/>
              <a:ext cx="1097886" cy="44319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97999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>
                  <a:tab pos="920876" algn="l"/>
                </a:tabLst>
                <a:defRPr/>
              </a:pPr>
              <a:r>
                <a:rPr lang="en-US" sz="3200" b="1" spc="-50">
                  <a:ln w="3175">
                    <a:noFill/>
                  </a:ln>
                  <a:solidFill>
                    <a:srgbClr val="9780E5"/>
                  </a:solidFill>
                  <a:ea typeface="Open Sans"/>
                  <a:cs typeface="Open Sans"/>
                </a:rPr>
                <a:t>+</a:t>
              </a:r>
              <a:r>
                <a:rPr kumimoji="0" lang="en-US" sz="3200" b="1" i="0" u="none" strike="noStrike" kern="1200" cap="none" spc="-50" normalizeH="0" baseline="0" noProof="0">
                  <a:ln w="3175"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+mn-lt"/>
                  <a:ea typeface="Open Sans"/>
                  <a:cs typeface="Open Sans"/>
                </a:rPr>
                <a:t>1.8x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7E2B62-03A1-AE85-0D3B-D7BEDF58AF38}"/>
              </a:ext>
            </a:extLst>
          </p:cNvPr>
          <p:cNvCxnSpPr>
            <a:cxnSpLocks/>
          </p:cNvCxnSpPr>
          <p:nvPr/>
        </p:nvCxnSpPr>
        <p:spPr>
          <a:xfrm>
            <a:off x="6096000" y="1661104"/>
            <a:ext cx="0" cy="420624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336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 image showing the primary resources and relationships that are part of Microsoft Graph">
            <a:extLst>
              <a:ext uri="{FF2B5EF4-FFF2-40B4-BE49-F238E27FC236}">
                <a16:creationId xmlns:a16="http://schemas.microsoft.com/office/drawing/2014/main" id="{CBED7AA7-577A-66B7-6C87-B2D604FA2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1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88" y="-852356"/>
            <a:ext cx="6353189" cy="310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0B39FC-CB29-34DB-99A7-52E684C8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sz="2950">
                <a:solidFill>
                  <a:srgbClr val="FFFFFF"/>
                </a:solidFill>
                <a:ea typeface="Open Sans"/>
                <a:cs typeface="Segoe UI"/>
              </a:rPr>
              <a:t>Microsoft Graph</a:t>
            </a:r>
            <a:endParaRPr lang="en-US" sz="2950">
              <a:solidFill>
                <a:srgbClr val="FFFFFF"/>
              </a:solidFill>
              <a:ea typeface="Open Sans"/>
              <a:cs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138245-BBC3-B274-9AA5-4DA0D4187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Full Story: https://aka.ms/msgraph-upgrade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4C2B74-5CA1-8992-B41C-22799001543A}"/>
              </a:ext>
            </a:extLst>
          </p:cNvPr>
          <p:cNvGrpSpPr/>
          <p:nvPr/>
        </p:nvGrpSpPr>
        <p:grpSpPr>
          <a:xfrm>
            <a:off x="1366846" y="2129017"/>
            <a:ext cx="3032413" cy="1267108"/>
            <a:chOff x="8073483" y="5048605"/>
            <a:chExt cx="3032413" cy="1267108"/>
          </a:xfrm>
        </p:grpSpPr>
        <p:sp>
          <p:nvSpPr>
            <p:cNvPr id="37" name="Rounded Rectangle 313">
              <a:extLst>
                <a:ext uri="{FF2B5EF4-FFF2-40B4-BE49-F238E27FC236}">
                  <a16:creationId xmlns:a16="http://schemas.microsoft.com/office/drawing/2014/main" id="{60D5DE0C-D874-8D30-C485-196B86415331}"/>
                </a:ext>
              </a:extLst>
            </p:cNvPr>
            <p:cNvSpPr/>
            <p:nvPr/>
          </p:nvSpPr>
          <p:spPr>
            <a:xfrm>
              <a:off x="8073483" y="5048605"/>
              <a:ext cx="3032413" cy="1267108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Text Placeholder 1">
              <a:extLst>
                <a:ext uri="{FF2B5EF4-FFF2-40B4-BE49-F238E27FC236}">
                  <a16:creationId xmlns:a16="http://schemas.microsoft.com/office/drawing/2014/main" id="{B072D78C-B325-937A-9049-DD26C1621FB6}"/>
                </a:ext>
              </a:extLst>
            </p:cNvPr>
            <p:cNvSpPr txBox="1">
              <a:spLocks/>
            </p:cNvSpPr>
            <p:nvPr/>
          </p:nvSpPr>
          <p:spPr>
            <a:xfrm>
              <a:off x="8105885" y="5215769"/>
              <a:ext cx="2988313" cy="6647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spcBef>
                  <a:spcPts val="1200"/>
                </a:spcBef>
                <a:defRPr/>
              </a:pPr>
              <a:r>
                <a:rPr lang="en-US" sz="4800" b="1" kern="0" spc="-50">
                  <a:solidFill>
                    <a:srgbClr val="9780E5"/>
                  </a:solidFill>
                  <a:latin typeface="Open Sans"/>
                  <a:ea typeface="Open Sans"/>
                  <a:cs typeface="Open Sans"/>
                </a:rPr>
                <a:t>&gt;70 </a:t>
              </a:r>
              <a:r>
                <a:rPr lang="en-US" sz="3400" b="1" kern="0" spc="-50">
                  <a:solidFill>
                    <a:srgbClr val="9780E5"/>
                  </a:solidFill>
                  <a:latin typeface="Open Sans"/>
                  <a:ea typeface="Open Sans"/>
                  <a:cs typeface="Open Sans"/>
                </a:rPr>
                <a:t>billion</a:t>
              </a:r>
              <a:endParaRPr lang="en-US" sz="3400" b="1" i="0" u="none" strike="noStrike" kern="0" cap="none" spc="-50" normalizeH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BDFD66-7144-1A30-CC52-97F2428AFA93}"/>
                </a:ext>
              </a:extLst>
            </p:cNvPr>
            <p:cNvSpPr txBox="1"/>
            <p:nvPr/>
          </p:nvSpPr>
          <p:spPr>
            <a:xfrm>
              <a:off x="8299670" y="5923349"/>
              <a:ext cx="2557045" cy="20005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</a:rPr>
                <a:t>API REQUESTS PER DAY</a:t>
              </a:r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42361CD-50DB-696E-7C93-430DCC42B25A}"/>
              </a:ext>
            </a:extLst>
          </p:cNvPr>
          <p:cNvGrpSpPr/>
          <p:nvPr/>
        </p:nvGrpSpPr>
        <p:grpSpPr>
          <a:xfrm>
            <a:off x="7804826" y="2129017"/>
            <a:ext cx="3032413" cy="1267108"/>
            <a:chOff x="8073483" y="5048605"/>
            <a:chExt cx="3032413" cy="1267108"/>
          </a:xfrm>
        </p:grpSpPr>
        <p:sp>
          <p:nvSpPr>
            <p:cNvPr id="57" name="Rounded Rectangle 313">
              <a:extLst>
                <a:ext uri="{FF2B5EF4-FFF2-40B4-BE49-F238E27FC236}">
                  <a16:creationId xmlns:a16="http://schemas.microsoft.com/office/drawing/2014/main" id="{D3C44F21-0DE4-016F-81B6-2FC81EADB7A2}"/>
                </a:ext>
              </a:extLst>
            </p:cNvPr>
            <p:cNvSpPr/>
            <p:nvPr/>
          </p:nvSpPr>
          <p:spPr>
            <a:xfrm>
              <a:off x="8073483" y="5048605"/>
              <a:ext cx="3032413" cy="1267108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Text Placeholder 1">
              <a:extLst>
                <a:ext uri="{FF2B5EF4-FFF2-40B4-BE49-F238E27FC236}">
                  <a16:creationId xmlns:a16="http://schemas.microsoft.com/office/drawing/2014/main" id="{4567F4F0-B1A2-1082-A222-C73FBD1AB50D}"/>
                </a:ext>
              </a:extLst>
            </p:cNvPr>
            <p:cNvSpPr txBox="1">
              <a:spLocks/>
            </p:cNvSpPr>
            <p:nvPr/>
          </p:nvSpPr>
          <p:spPr>
            <a:xfrm>
              <a:off x="8368644" y="5215769"/>
              <a:ext cx="2292005" cy="6647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800" b="1" i="0" u="none" strike="noStrike" kern="0" cap="none" spc="-50" normalizeH="0" baseline="0" noProof="0">
                  <a:ln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</a:rPr>
                <a:t>-91</a:t>
              </a:r>
              <a:r>
                <a:rPr kumimoji="0" lang="en-US" sz="3400" b="1" i="0" u="none" strike="noStrike" kern="0" cap="none" spc="-50" normalizeH="0" noProof="0">
                  <a:ln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</a:rPr>
                <a:t>%</a:t>
              </a:r>
              <a:endParaRPr lang="en-US" sz="3400" b="1" i="0" u="none" strike="noStrike" kern="0" cap="none" spc="-50" normalizeH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7A45DD-7075-357A-9F25-E15F676142C2}"/>
                </a:ext>
              </a:extLst>
            </p:cNvPr>
            <p:cNvSpPr txBox="1"/>
            <p:nvPr/>
          </p:nvSpPr>
          <p:spPr>
            <a:xfrm>
              <a:off x="8299670" y="5923349"/>
              <a:ext cx="2557045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COST DECREASE OVER 4 YEARS</a:t>
              </a: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D3F598-44A4-2759-B9D2-D539E4C03413}"/>
              </a:ext>
            </a:extLst>
          </p:cNvPr>
          <p:cNvGrpSpPr/>
          <p:nvPr/>
        </p:nvGrpSpPr>
        <p:grpSpPr>
          <a:xfrm>
            <a:off x="990812" y="3158454"/>
            <a:ext cx="10215720" cy="1030999"/>
            <a:chOff x="1017088" y="4513147"/>
            <a:chExt cx="10215720" cy="1030999"/>
          </a:xfrm>
        </p:grpSpPr>
        <p:sp>
          <p:nvSpPr>
            <p:cNvPr id="48" name="TextBox 1">
              <a:extLst>
                <a:ext uri="{FF2B5EF4-FFF2-40B4-BE49-F238E27FC236}">
                  <a16:creationId xmlns:a16="http://schemas.microsoft.com/office/drawing/2014/main" id="{67D8AB81-6056-026F-92F7-6C94109EBDFF}"/>
                </a:ext>
              </a:extLst>
            </p:cNvPr>
            <p:cNvSpPr txBox="1"/>
            <p:nvPr/>
          </p:nvSpPr>
          <p:spPr>
            <a:xfrm>
              <a:off x="9015874" y="4513147"/>
              <a:ext cx="155733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(body)"/>
                  <a:ea typeface="Open Sans"/>
                  <a:cs typeface="Open Sans"/>
                </a:rPr>
                <a:t>2022</a:t>
              </a:r>
              <a:endParaRPr lang="en-US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(body)"/>
                <a:ea typeface="Open Sans"/>
                <a:cs typeface="Open Sans"/>
              </a:endParaRPr>
            </a:p>
          </p:txBody>
        </p:sp>
        <p:sp>
          <p:nvSpPr>
            <p:cNvPr id="49" name="TextBox 2">
              <a:extLst>
                <a:ext uri="{FF2B5EF4-FFF2-40B4-BE49-F238E27FC236}">
                  <a16:creationId xmlns:a16="http://schemas.microsoft.com/office/drawing/2014/main" id="{E2BEF56A-6EFE-DC13-402B-9D70CA2707FC}"/>
                </a:ext>
              </a:extLst>
            </p:cNvPr>
            <p:cNvSpPr txBox="1"/>
            <p:nvPr/>
          </p:nvSpPr>
          <p:spPr>
            <a:xfrm>
              <a:off x="8511174" y="4797895"/>
              <a:ext cx="2566740" cy="746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6</a:t>
              </a:r>
            </a:p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HTTP.sys with ASP.NET Core</a:t>
              </a:r>
              <a:endParaRPr kumimoji="0" lang="en-US" sz="13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Box 3">
              <a:extLst>
                <a:ext uri="{FF2B5EF4-FFF2-40B4-BE49-F238E27FC236}">
                  <a16:creationId xmlns:a16="http://schemas.microsoft.com/office/drawing/2014/main" id="{54A78129-762A-615A-2AC3-05999030AADC}"/>
                </a:ext>
              </a:extLst>
            </p:cNvPr>
            <p:cNvSpPr txBox="1"/>
            <p:nvPr/>
          </p:nvSpPr>
          <p:spPr>
            <a:xfrm>
              <a:off x="1536338" y="4513147"/>
              <a:ext cx="1825353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(body)"/>
                  <a:ea typeface="Open Sans"/>
                  <a:cs typeface="Open Sans"/>
                </a:rPr>
                <a:t>2019</a:t>
              </a:r>
              <a:endParaRPr lang="en-US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(body)"/>
                <a:ea typeface="Open Sans"/>
                <a:cs typeface="Open Sans"/>
              </a:endParaRPr>
            </a:p>
          </p:txBody>
        </p:sp>
        <p:sp>
          <p:nvSpPr>
            <p:cNvPr id="51" name="TextBox 4">
              <a:extLst>
                <a:ext uri="{FF2B5EF4-FFF2-40B4-BE49-F238E27FC236}">
                  <a16:creationId xmlns:a16="http://schemas.microsoft.com/office/drawing/2014/main" id="{7101F591-569B-A612-489C-78E9E42F60D5}"/>
                </a:ext>
              </a:extLst>
            </p:cNvPr>
            <p:cNvSpPr txBox="1"/>
            <p:nvPr/>
          </p:nvSpPr>
          <p:spPr>
            <a:xfrm>
              <a:off x="1303594" y="4797895"/>
              <a:ext cx="2290842" cy="746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Framework 4.75</a:t>
              </a:r>
            </a:p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IIS with ASP.NET</a:t>
              </a:r>
              <a:endParaRPr kumimoji="0" lang="en-US" sz="13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">
              <a:extLst>
                <a:ext uri="{FF2B5EF4-FFF2-40B4-BE49-F238E27FC236}">
                  <a16:creationId xmlns:a16="http://schemas.microsoft.com/office/drawing/2014/main" id="{90AFA82A-E852-8462-C9B8-409602F00047}"/>
                </a:ext>
              </a:extLst>
            </p:cNvPr>
            <p:cNvSpPr txBox="1"/>
            <p:nvPr/>
          </p:nvSpPr>
          <p:spPr>
            <a:xfrm>
              <a:off x="4118855" y="4513147"/>
              <a:ext cx="155733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(body)"/>
                  <a:ea typeface="Open Sans"/>
                  <a:cs typeface="Open Sans"/>
                </a:rPr>
                <a:t>2020</a:t>
              </a:r>
              <a:endParaRPr lang="en-US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(body)"/>
                <a:ea typeface="Open Sans"/>
                <a:cs typeface="Open Sans"/>
              </a:endParaRPr>
            </a:p>
          </p:txBody>
        </p: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40EAE821-80F9-F474-1F82-D5EF246D3367}"/>
                </a:ext>
              </a:extLst>
            </p:cNvPr>
            <p:cNvSpPr txBox="1"/>
            <p:nvPr/>
          </p:nvSpPr>
          <p:spPr>
            <a:xfrm>
              <a:off x="3752104" y="4797895"/>
              <a:ext cx="2290843" cy="746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Core 3.1</a:t>
              </a:r>
            </a:p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Kestrel with ASP.NET Core</a:t>
              </a:r>
              <a:endParaRPr kumimoji="0" lang="en-US" sz="13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TextBox 7">
              <a:extLst>
                <a:ext uri="{FF2B5EF4-FFF2-40B4-BE49-F238E27FC236}">
                  <a16:creationId xmlns:a16="http://schemas.microsoft.com/office/drawing/2014/main" id="{58566B93-A974-AA10-AEC1-B780AD0142B8}"/>
                </a:ext>
              </a:extLst>
            </p:cNvPr>
            <p:cNvSpPr txBox="1"/>
            <p:nvPr/>
          </p:nvSpPr>
          <p:spPr>
            <a:xfrm>
              <a:off x="6567364" y="4513147"/>
              <a:ext cx="1557339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(body)"/>
                  <a:ea typeface="Open Sans"/>
                  <a:cs typeface="Open Sans"/>
                </a:rPr>
                <a:t>2021</a:t>
              </a:r>
              <a:endParaRPr lang="en-US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(body)"/>
                <a:ea typeface="Open Sans"/>
                <a:cs typeface="Open Sans"/>
              </a:endParaRPr>
            </a:p>
          </p:txBody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2EBB18F2-D3A1-9306-67BD-E26CEDE2F7A4}"/>
                </a:ext>
              </a:extLst>
            </p:cNvPr>
            <p:cNvSpPr txBox="1"/>
            <p:nvPr/>
          </p:nvSpPr>
          <p:spPr>
            <a:xfrm>
              <a:off x="6082372" y="4797895"/>
              <a:ext cx="2455067" cy="7462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5</a:t>
              </a:r>
            </a:p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 kern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HTTP.sys with ASP.NET Core</a:t>
              </a:r>
              <a:endParaRPr kumimoji="0" lang="en-US" sz="13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183B72-4A80-80C0-80BA-58E1FC438CBC}"/>
                </a:ext>
              </a:extLst>
            </p:cNvPr>
            <p:cNvCxnSpPr>
              <a:cxnSpLocks/>
            </p:cNvCxnSpPr>
            <p:nvPr/>
          </p:nvCxnSpPr>
          <p:spPr>
            <a:xfrm>
              <a:off x="1017088" y="4694237"/>
              <a:ext cx="927203" cy="25"/>
            </a:xfrm>
            <a:prstGeom prst="line">
              <a:avLst/>
            </a:prstGeom>
            <a:ln w="28575" cap="rnd">
              <a:solidFill>
                <a:srgbClr val="9780E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91B00F4-99C7-5556-A8F6-0BEE80BE2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2606" y="4687694"/>
              <a:ext cx="1538117" cy="6543"/>
            </a:xfrm>
            <a:prstGeom prst="line">
              <a:avLst/>
            </a:prstGeom>
            <a:ln w="28575" cap="rnd">
              <a:solidFill>
                <a:srgbClr val="9780E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F4D8E9-B102-5F93-7FE5-44960B938EE0}"/>
                </a:ext>
              </a:extLst>
            </p:cNvPr>
            <p:cNvCxnSpPr>
              <a:cxnSpLocks/>
            </p:cNvCxnSpPr>
            <p:nvPr/>
          </p:nvCxnSpPr>
          <p:spPr>
            <a:xfrm>
              <a:off x="2935226" y="4694237"/>
              <a:ext cx="1472427" cy="25"/>
            </a:xfrm>
            <a:prstGeom prst="line">
              <a:avLst/>
            </a:prstGeom>
            <a:ln w="28575" cap="rnd">
              <a:solidFill>
                <a:srgbClr val="9780E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DBAD408-9D47-FDC4-91CE-93B85881FE1B}"/>
                </a:ext>
              </a:extLst>
            </p:cNvPr>
            <p:cNvCxnSpPr>
              <a:cxnSpLocks/>
            </p:cNvCxnSpPr>
            <p:nvPr/>
          </p:nvCxnSpPr>
          <p:spPr>
            <a:xfrm>
              <a:off x="7783123" y="4690952"/>
              <a:ext cx="1511841" cy="6594"/>
            </a:xfrm>
            <a:prstGeom prst="line">
              <a:avLst/>
            </a:prstGeom>
            <a:ln w="28575" cap="rnd">
              <a:solidFill>
                <a:srgbClr val="9780E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23BB90-62AE-6C58-4355-B41ED98F653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467" y="4694237"/>
              <a:ext cx="940341" cy="25"/>
            </a:xfrm>
            <a:prstGeom prst="line">
              <a:avLst/>
            </a:prstGeom>
            <a:ln w="28575" cap="rnd">
              <a:solidFill>
                <a:srgbClr val="9780E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06681D1-E8F1-1011-D3A2-04410E74DA1E}"/>
              </a:ext>
            </a:extLst>
          </p:cNvPr>
          <p:cNvGrpSpPr/>
          <p:nvPr/>
        </p:nvGrpSpPr>
        <p:grpSpPr>
          <a:xfrm>
            <a:off x="4580121" y="2116550"/>
            <a:ext cx="3032413" cy="1267108"/>
            <a:chOff x="8073483" y="5048605"/>
            <a:chExt cx="3032413" cy="1267108"/>
          </a:xfrm>
        </p:grpSpPr>
        <p:sp>
          <p:nvSpPr>
            <p:cNvPr id="68" name="Rounded Rectangle 313">
              <a:extLst>
                <a:ext uri="{FF2B5EF4-FFF2-40B4-BE49-F238E27FC236}">
                  <a16:creationId xmlns:a16="http://schemas.microsoft.com/office/drawing/2014/main" id="{80903C9B-31AF-FE67-12AA-8CB55C58DBF0}"/>
                </a:ext>
              </a:extLst>
            </p:cNvPr>
            <p:cNvSpPr/>
            <p:nvPr/>
          </p:nvSpPr>
          <p:spPr>
            <a:xfrm>
              <a:off x="8073483" y="5048605"/>
              <a:ext cx="3032413" cy="1267108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Text Placeholder 1">
              <a:extLst>
                <a:ext uri="{FF2B5EF4-FFF2-40B4-BE49-F238E27FC236}">
                  <a16:creationId xmlns:a16="http://schemas.microsoft.com/office/drawing/2014/main" id="{06B22DAC-9E6B-9534-1230-3ADD9DA99A71}"/>
                </a:ext>
              </a:extLst>
            </p:cNvPr>
            <p:cNvSpPr txBox="1">
              <a:spLocks/>
            </p:cNvSpPr>
            <p:nvPr/>
          </p:nvSpPr>
          <p:spPr>
            <a:xfrm>
              <a:off x="8105885" y="5215769"/>
              <a:ext cx="2988313" cy="6647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spcBef>
                  <a:spcPts val="1200"/>
                </a:spcBef>
                <a:defRPr/>
              </a:pPr>
              <a:r>
                <a:rPr lang="en-US" sz="4800" b="1" kern="0" spc="-50">
                  <a:solidFill>
                    <a:srgbClr val="9780E5"/>
                  </a:solidFill>
                  <a:latin typeface="Open Sans"/>
                  <a:ea typeface="Open Sans"/>
                  <a:cs typeface="Open Sans"/>
                </a:rPr>
                <a:t>70x</a:t>
              </a:r>
              <a:endParaRPr lang="en-US" sz="3400" b="1" i="0" u="none" strike="noStrike" kern="0" cap="none" spc="-50" normalizeH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710A76-92F8-EF83-B4CC-5B31924DD0A2}"/>
                </a:ext>
              </a:extLst>
            </p:cNvPr>
            <p:cNvSpPr txBox="1"/>
            <p:nvPr/>
          </p:nvSpPr>
          <p:spPr>
            <a:xfrm>
              <a:off x="8299670" y="5923349"/>
              <a:ext cx="2557045" cy="20005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</a:rPr>
                <a:t>SCALE OVER 4 YEARS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0284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2.08333E-7 0.1370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860DD-B39C-B78C-7A13-A6A2F3F6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Geocaching HQ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20557-5C12-DD39-8DE2-FB3AF09A333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261" y="1083757"/>
            <a:ext cx="6294668" cy="38115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38B465D-D1AB-E58E-C35F-2AB9BF739379}"/>
              </a:ext>
            </a:extLst>
          </p:cNvPr>
          <p:cNvGrpSpPr/>
          <p:nvPr/>
        </p:nvGrpSpPr>
        <p:grpSpPr>
          <a:xfrm>
            <a:off x="6096000" y="5195019"/>
            <a:ext cx="4845134" cy="1120694"/>
            <a:chOff x="6096000" y="5195019"/>
            <a:chExt cx="4845134" cy="1120694"/>
          </a:xfrm>
        </p:grpSpPr>
        <p:sp>
          <p:nvSpPr>
            <p:cNvPr id="17" name="Rounded Rectangle 257">
              <a:extLst>
                <a:ext uri="{FF2B5EF4-FFF2-40B4-BE49-F238E27FC236}">
                  <a16:creationId xmlns:a16="http://schemas.microsoft.com/office/drawing/2014/main" id="{42592F42-621C-0147-E13D-23C61F6C4227}"/>
                </a:ext>
              </a:extLst>
            </p:cNvPr>
            <p:cNvSpPr/>
            <p:nvPr/>
          </p:nvSpPr>
          <p:spPr>
            <a:xfrm>
              <a:off x="6096000" y="5195019"/>
              <a:ext cx="2277108" cy="1120694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39627F2-FB21-7083-9116-E0F1BB3DF7A0}"/>
                </a:ext>
              </a:extLst>
            </p:cNvPr>
            <p:cNvGrpSpPr/>
            <p:nvPr/>
          </p:nvGrpSpPr>
          <p:grpSpPr>
            <a:xfrm>
              <a:off x="6096626" y="5336457"/>
              <a:ext cx="2276482" cy="829999"/>
              <a:chOff x="3666071" y="5007452"/>
              <a:chExt cx="2557045" cy="932291"/>
            </a:xfrm>
          </p:grpSpPr>
          <p:sp>
            <p:nvSpPr>
              <p:cNvPr id="23" name="Text Placeholder 1">
                <a:extLst>
                  <a:ext uri="{FF2B5EF4-FFF2-40B4-BE49-F238E27FC236}">
                    <a16:creationId xmlns:a16="http://schemas.microsoft.com/office/drawing/2014/main" id="{33B29C75-1A2A-1D41-AC08-163274F047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0148" y="5007452"/>
                <a:ext cx="2200039" cy="746729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800" kern="1200">
                    <a:solidFill>
                      <a:schemeClr val="accent2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4800" b="1" kern="0" spc="-50">
                    <a:solidFill>
                      <a:srgbClr val="9780E5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100M+</a:t>
                </a:r>
                <a:endParaRPr kumimoji="0" lang="en-US" sz="2800" b="1" i="0" u="none" strike="noStrike" kern="0" cap="none" spc="-50" normalizeH="0" baseline="0" noProof="0">
                  <a:ln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03BBDB-B252-F14D-A1C1-81A852C8F262}"/>
                  </a:ext>
                </a:extLst>
              </p:cNvPr>
              <p:cNvSpPr txBox="1"/>
              <p:nvPr/>
            </p:nvSpPr>
            <p:spPr>
              <a:xfrm>
                <a:off x="3666071" y="5715032"/>
                <a:ext cx="2557045" cy="224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API calls per day</a:t>
                </a:r>
              </a:p>
            </p:txBody>
          </p:sp>
        </p:grpSp>
        <p:sp>
          <p:nvSpPr>
            <p:cNvPr id="19" name="Rounded Rectangle 257">
              <a:extLst>
                <a:ext uri="{FF2B5EF4-FFF2-40B4-BE49-F238E27FC236}">
                  <a16:creationId xmlns:a16="http://schemas.microsoft.com/office/drawing/2014/main" id="{6000CFA2-64A7-B9E0-7C6F-214581975360}"/>
                </a:ext>
              </a:extLst>
            </p:cNvPr>
            <p:cNvSpPr/>
            <p:nvPr/>
          </p:nvSpPr>
          <p:spPr>
            <a:xfrm>
              <a:off x="8664026" y="5195019"/>
              <a:ext cx="2277108" cy="1120694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D0CC8D-2FA5-6EAF-6EF4-4C8FA8D92DD3}"/>
                </a:ext>
              </a:extLst>
            </p:cNvPr>
            <p:cNvGrpSpPr/>
            <p:nvPr/>
          </p:nvGrpSpPr>
          <p:grpSpPr>
            <a:xfrm>
              <a:off x="8664652" y="5336457"/>
              <a:ext cx="2276482" cy="829999"/>
              <a:chOff x="3666071" y="5007452"/>
              <a:chExt cx="2557045" cy="932291"/>
            </a:xfrm>
          </p:grpSpPr>
          <p:sp>
            <p:nvSpPr>
              <p:cNvPr id="21" name="Text Placeholder 1">
                <a:extLst>
                  <a:ext uri="{FF2B5EF4-FFF2-40B4-BE49-F238E27FC236}">
                    <a16:creationId xmlns:a16="http://schemas.microsoft.com/office/drawing/2014/main" id="{7FCA7677-CC31-16B9-9097-AF8AB2945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0148" y="5007452"/>
                <a:ext cx="2200039" cy="746729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800" kern="1200">
                    <a:solidFill>
                      <a:schemeClr val="accent2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4800" b="1" i="0" u="none" strike="noStrike" kern="0" cap="none" spc="-50" normalizeH="0" noProof="0">
                    <a:ln>
                      <a:noFill/>
                    </a:ln>
                    <a:solidFill>
                      <a:srgbClr val="9780E5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1B+</a:t>
                </a:r>
                <a:endParaRPr kumimoji="0" lang="en-US" sz="2800" b="1" i="0" u="none" strike="noStrike" kern="0" cap="none" spc="-50" normalizeH="0" noProof="0">
                  <a:ln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0C8865-4415-0C47-9AC1-693F6D7CE207}"/>
                  </a:ext>
                </a:extLst>
              </p:cNvPr>
              <p:cNvSpPr txBox="1"/>
              <p:nvPr/>
            </p:nvSpPr>
            <p:spPr>
              <a:xfrm>
                <a:off x="3666071" y="5715032"/>
                <a:ext cx="2557045" cy="224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Geocache logs</a:t>
                </a:r>
              </a:p>
            </p:txBody>
          </p:sp>
        </p:grpSp>
      </p:grpSp>
      <p:pic>
        <p:nvPicPr>
          <p:cNvPr id="9" name="Graphic 5">
            <a:extLst>
              <a:ext uri="{FF2B5EF4-FFF2-40B4-BE49-F238E27FC236}">
                <a16:creationId xmlns:a16="http://schemas.microsoft.com/office/drawing/2014/main" id="{1889E9CD-B14A-0161-5BAC-5C8F4BEFE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35" y="1428529"/>
            <a:ext cx="995637" cy="98928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C64D4-ABD5-E1C7-63A1-8DD9175B46AF}"/>
              </a:ext>
            </a:extLst>
          </p:cNvPr>
          <p:cNvGrpSpPr/>
          <p:nvPr/>
        </p:nvGrpSpPr>
        <p:grpSpPr>
          <a:xfrm>
            <a:off x="530335" y="2706966"/>
            <a:ext cx="7034784" cy="3802601"/>
            <a:chOff x="530335" y="2706966"/>
            <a:chExt cx="7034784" cy="3802601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A6F191EF-559B-AFC4-40EF-9E76A9241606}"/>
                </a:ext>
              </a:extLst>
            </p:cNvPr>
            <p:cNvSpPr txBox="1">
              <a:spLocks/>
            </p:cNvSpPr>
            <p:nvPr/>
          </p:nvSpPr>
          <p:spPr>
            <a:xfrm>
              <a:off x="590078" y="2706966"/>
              <a:ext cx="3932238" cy="332398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 marL="228554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2pPr>
              <a:lvl3pPr marL="457109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3pPr>
              <a:lvl4pPr marL="661856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4pPr>
              <a:lvl5pPr marL="855492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5pPr>
              <a:lvl6pPr marL="2564527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06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083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62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latin typeface="+mn-lt"/>
                  <a:ea typeface="Open Sans SemiBold"/>
                  <a:cs typeface="Open Sans SemiBold"/>
                </a:rPr>
                <a:t>"Geocaching is the world’s biggest game of hide-and-seek."</a:t>
              </a:r>
            </a:p>
            <a:p>
              <a:endParaRPr lang="en-US" sz="2000">
                <a:latin typeface="+mn-lt"/>
                <a:ea typeface="Open Sans SemiBold"/>
                <a:cs typeface="Open Sans SemiBold"/>
              </a:endParaRPr>
            </a:p>
            <a:p>
              <a:r>
                <a:rPr lang="en-US" sz="2000">
                  <a:latin typeface="+mn-lt"/>
                  <a:ea typeface="Open Sans SemiBold"/>
                  <a:cs typeface="Open Sans SemiBold"/>
                </a:rPr>
                <a:t>"We grew from thousands to millions of customers - we had </a:t>
              </a:r>
              <a:br>
                <a:rPr lang="en-US" sz="2000">
                  <a:latin typeface="+mn-lt"/>
                  <a:ea typeface="Open Sans SemiBold"/>
                  <a:cs typeface="Open Sans SemiBold"/>
                </a:rPr>
              </a:br>
              <a:r>
                <a:rPr lang="en-US" sz="2000">
                  <a:latin typeface="+mn-lt"/>
                  <a:ea typeface="Open Sans SemiBold"/>
                  <a:cs typeface="Open Sans SemiBold"/>
                </a:rPr>
                <a:t>to learn to scale fast."</a:t>
              </a:r>
              <a:endParaRPr lang="en-US" sz="2000">
                <a:latin typeface="+mn-lt"/>
              </a:endParaRPr>
            </a:p>
            <a:p>
              <a:endParaRPr lang="en-US" sz="2000">
                <a:latin typeface="+mn-lt"/>
                <a:ea typeface="Open Sans SemiBold"/>
                <a:cs typeface="Open Sans SemiBold"/>
              </a:endParaRPr>
            </a:p>
            <a:p>
              <a:r>
                <a:rPr lang="en-US" sz="2000">
                  <a:latin typeface="+mn-lt"/>
                  <a:ea typeface="Open Sans SemiBold"/>
                  <a:cs typeface="Open Sans SemiBold"/>
                </a:rPr>
                <a:t>"Our entire backend is built on .NET APIs, which help us scale across the globe."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F294C7-E076-BD4A-5BD3-BF0A80AAB756}"/>
                </a:ext>
              </a:extLst>
            </p:cNvPr>
            <p:cNvSpPr txBox="1"/>
            <p:nvPr/>
          </p:nvSpPr>
          <p:spPr>
            <a:xfrm>
              <a:off x="530335" y="6201790"/>
              <a:ext cx="70347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B7AAE8"/>
                  </a:solidFill>
                  <a:effectLst/>
                </a:rPr>
                <a:t>-Sean Boots, Director of Engineering, Geocaching HQ</a:t>
              </a:r>
              <a:endParaRPr lang="en-US" sz="1400">
                <a:solidFill>
                  <a:srgbClr val="B7AAE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568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63C0E-2755-1DD9-A718-C908604FCEC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542700" y="2965449"/>
            <a:ext cx="7106601" cy="738536"/>
          </a:xfrm>
        </p:spPr>
        <p:txBody>
          <a:bodyPr>
            <a:spAutoFit/>
          </a:bodyPr>
          <a:lstStyle/>
          <a:p>
            <a:r>
              <a:rPr lang="en-US"/>
              <a:t>Cloud Native with 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E999C-AAC2-9B86-BDE9-76762A9AF51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541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340390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650957-2AEF-0698-9C2C-9C7AD98C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950">
                <a:ea typeface="+mn-lt"/>
                <a:cs typeface="+mn-lt"/>
              </a:rPr>
              <a:t>The app of the future is Cloud Native</a:t>
            </a:r>
          </a:p>
          <a:p>
            <a:endParaRPr lang="en-US" sz="29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64FB5-26A2-E288-7358-64B6A7D46D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91616" y="2925824"/>
            <a:ext cx="5168161" cy="215443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Scale to meet any demand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Achieve greater resiliency</a:t>
            </a:r>
          </a:p>
          <a:p>
            <a:r>
              <a:rPr lang="en-US">
                <a:ea typeface="+mn-lt"/>
                <a:cs typeface="+mn-lt"/>
              </a:rPr>
              <a:t>Deliver better apps faster</a:t>
            </a:r>
          </a:p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7B90C-F445-C0DB-F30B-1FB789DDA339}"/>
              </a:ext>
            </a:extLst>
          </p:cNvPr>
          <p:cNvGrpSpPr/>
          <p:nvPr/>
        </p:nvGrpSpPr>
        <p:grpSpPr>
          <a:xfrm>
            <a:off x="587626" y="2191365"/>
            <a:ext cx="4816841" cy="2796652"/>
            <a:chOff x="6683626" y="1683366"/>
            <a:chExt cx="4816841" cy="279665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6655969-194B-355C-FC73-CFE49CF6F795}"/>
                </a:ext>
              </a:extLst>
            </p:cNvPr>
            <p:cNvGrpSpPr/>
            <p:nvPr/>
          </p:nvGrpSpPr>
          <p:grpSpPr>
            <a:xfrm>
              <a:off x="6683626" y="1683366"/>
              <a:ext cx="4816841" cy="2796652"/>
              <a:chOff x="3869762" y="3107103"/>
              <a:chExt cx="4816841" cy="2796652"/>
            </a:xfrm>
          </p:grpSpPr>
          <p:sp>
            <p:nvSpPr>
              <p:cNvPr id="8" name="Rounded Rectangle 21">
                <a:extLst>
                  <a:ext uri="{FF2B5EF4-FFF2-40B4-BE49-F238E27FC236}">
                    <a16:creationId xmlns:a16="http://schemas.microsoft.com/office/drawing/2014/main" id="{D2BFB167-8C0A-E273-F983-B8C3D043BE2E}"/>
                  </a:ext>
                </a:extLst>
              </p:cNvPr>
              <p:cNvSpPr/>
              <p:nvPr/>
            </p:nvSpPr>
            <p:spPr>
              <a:xfrm>
                <a:off x="3869762" y="3107103"/>
                <a:ext cx="4816841" cy="2796652"/>
              </a:xfrm>
              <a:prstGeom prst="roundRect">
                <a:avLst>
                  <a:gd name="adj" fmla="val 5742"/>
                </a:avLst>
              </a:prstGeom>
              <a:gradFill>
                <a:gsLst>
                  <a:gs pos="0">
                    <a:srgbClr val="512BD4">
                      <a:alpha val="10000"/>
                    </a:srgbClr>
                  </a:gs>
                  <a:gs pos="100000">
                    <a:schemeClr val="accent3">
                      <a:alpha val="10000"/>
                    </a:schemeClr>
                  </a:gs>
                </a:gsLst>
                <a:path path="circle">
                  <a:fillToRect r="100000" b="100000"/>
                </a:path>
              </a:gradFill>
              <a:ln w="8890">
                <a:solidFill>
                  <a:srgbClr val="512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9F6DE2A2-E94E-6669-F6A0-012E472815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5629" y="3273266"/>
                <a:ext cx="3984288" cy="99719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800" kern="1200">
                    <a:solidFill>
                      <a:schemeClr val="accent2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  <a:tabLst/>
                  <a:defRPr/>
                </a:pPr>
                <a:r>
                  <a:rPr lang="en-US" sz="7200" b="1" kern="0" spc="-50">
                    <a:solidFill>
                      <a:srgbClr val="8B73E2"/>
                    </a:solidFill>
                    <a:latin typeface="Open Sans"/>
                    <a:ea typeface="Open Sans"/>
                    <a:cs typeface="Open Sans"/>
                  </a:rPr>
                  <a:t>50</a:t>
                </a:r>
                <a:r>
                  <a:rPr lang="en-US" sz="5200" b="1" kern="0" spc="-50">
                    <a:solidFill>
                      <a:srgbClr val="8B73E2"/>
                    </a:solidFill>
                    <a:latin typeface="Open Sans"/>
                    <a:ea typeface="Open Sans"/>
                    <a:cs typeface="Open Sans"/>
                  </a:rPr>
                  <a:t>%</a:t>
                </a:r>
                <a:endParaRPr lang="en-US" sz="5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5E19B0-CB01-6BC9-D6B9-A5DECEBC68C5}"/>
                  </a:ext>
                </a:extLst>
              </p:cNvPr>
              <p:cNvSpPr txBox="1"/>
              <p:nvPr/>
            </p:nvSpPr>
            <p:spPr>
              <a:xfrm>
                <a:off x="4149894" y="4285185"/>
                <a:ext cx="4210396" cy="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defRPr/>
                </a:pPr>
                <a:r>
                  <a:rPr lang="en-US" sz="13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Open Sans"/>
                    <a:ea typeface="Open Sans"/>
                    <a:cs typeface="Open Sans"/>
                  </a:rPr>
                  <a:t>OF ORGANIZATIONS WILL USE CLOUD-NATIVE TECHNOLOGIES BY</a:t>
                </a:r>
                <a:endParaRPr lang="en-US"/>
              </a:p>
            </p:txBody>
          </p:sp>
        </p:grpSp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7285E03F-7BA5-A0A3-B431-D1EB7625803F}"/>
                </a:ext>
              </a:extLst>
            </p:cNvPr>
            <p:cNvSpPr txBox="1">
              <a:spLocks/>
            </p:cNvSpPr>
            <p:nvPr/>
          </p:nvSpPr>
          <p:spPr>
            <a:xfrm>
              <a:off x="7044485" y="3336225"/>
              <a:ext cx="3984288" cy="99719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-US" sz="7200" b="1" kern="0" spc="-50">
                  <a:solidFill>
                    <a:srgbClr val="8B73E2"/>
                  </a:solidFill>
                  <a:latin typeface="Open Sans"/>
                  <a:ea typeface="Open Sans"/>
                  <a:cs typeface="Open Sans"/>
                </a:rPr>
                <a:t>2024</a:t>
              </a:r>
              <a:endParaRPr lang="en-US"/>
            </a:p>
          </p:txBody>
        </p:sp>
      </p:grp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20BEE6-4405-0E88-08FD-B191CD5F6087}"/>
              </a:ext>
            </a:extLst>
          </p:cNvPr>
          <p:cNvSpPr txBox="1">
            <a:spLocks/>
          </p:cNvSpPr>
          <p:nvPr/>
        </p:nvSpPr>
        <p:spPr>
          <a:xfrm>
            <a:off x="588244" y="6276316"/>
            <a:ext cx="5168161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000" b="0" i="0" kern="1200" spc="0" baseline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228465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45693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66160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55161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Open Sans (body)"/>
                <a:ea typeface="+mn-lt"/>
                <a:cs typeface="+mn-lt"/>
              </a:rPr>
              <a:t>IDC </a:t>
            </a:r>
            <a:r>
              <a:rPr lang="en-US" sz="1000" err="1">
                <a:latin typeface="Open Sans (body)"/>
                <a:ea typeface="+mn-lt"/>
                <a:cs typeface="+mn-lt"/>
              </a:rPr>
              <a:t>FutureScape</a:t>
            </a:r>
            <a:endParaRPr lang="en-US" sz="1000">
              <a:latin typeface="Open Sans (body)"/>
              <a:ea typeface="+mn-lt"/>
              <a:cs typeface="+mn-lt"/>
            </a:endParaRPr>
          </a:p>
          <a:p>
            <a:endParaRPr lang="en-US" sz="1000">
              <a:latin typeface="Open Sans (body)"/>
              <a:ea typeface="+mn-lt"/>
              <a:cs typeface="+mn-lt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BF9F0ED-CE00-6FF1-226A-EBE6CA898800}"/>
              </a:ext>
            </a:extLst>
          </p:cNvPr>
          <p:cNvCxnSpPr>
            <a:cxnSpLocks/>
          </p:cNvCxnSpPr>
          <p:nvPr/>
        </p:nvCxnSpPr>
        <p:spPr>
          <a:xfrm>
            <a:off x="6096000" y="1661104"/>
            <a:ext cx="0" cy="420624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133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71EF5B3-B25F-5C74-2F70-C1AD7350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950">
                <a:ea typeface="+mn-lt"/>
                <a:cs typeface="+mn-lt"/>
              </a:rPr>
              <a:t>Cloud Native Developers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4836A6-0E2A-200E-51A7-40EB23131AFE}"/>
              </a:ext>
            </a:extLst>
          </p:cNvPr>
          <p:cNvGrpSpPr/>
          <p:nvPr/>
        </p:nvGrpSpPr>
        <p:grpSpPr>
          <a:xfrm>
            <a:off x="1366846" y="2665881"/>
            <a:ext cx="3032413" cy="1457607"/>
            <a:chOff x="8073483" y="5042833"/>
            <a:chExt cx="3032413" cy="1457607"/>
          </a:xfrm>
        </p:grpSpPr>
        <p:sp>
          <p:nvSpPr>
            <p:cNvPr id="12" name="Rounded Rectangle 313">
              <a:extLst>
                <a:ext uri="{FF2B5EF4-FFF2-40B4-BE49-F238E27FC236}">
                  <a16:creationId xmlns:a16="http://schemas.microsoft.com/office/drawing/2014/main" id="{6850B7FB-BCD2-79EF-861D-46D48B5670F6}"/>
                </a:ext>
              </a:extLst>
            </p:cNvPr>
            <p:cNvSpPr/>
            <p:nvPr/>
          </p:nvSpPr>
          <p:spPr>
            <a:xfrm>
              <a:off x="8073483" y="5042833"/>
              <a:ext cx="3032413" cy="1457607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810D7602-D835-CBA1-18B1-D8DB6CE61BD0}"/>
                </a:ext>
              </a:extLst>
            </p:cNvPr>
            <p:cNvSpPr txBox="1">
              <a:spLocks/>
            </p:cNvSpPr>
            <p:nvPr/>
          </p:nvSpPr>
          <p:spPr>
            <a:xfrm>
              <a:off x="8105885" y="5215769"/>
              <a:ext cx="2988313" cy="6647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spcBef>
                  <a:spcPts val="1200"/>
                </a:spcBef>
                <a:defRPr/>
              </a:pPr>
              <a:r>
                <a:rPr lang="en-US" sz="4800" b="1" kern="0" spc="-50">
                  <a:solidFill>
                    <a:srgbClr val="9780E5"/>
                  </a:solidFill>
                  <a:latin typeface="Open Sans"/>
                  <a:ea typeface="Open Sans"/>
                  <a:cs typeface="Open Sans"/>
                </a:rPr>
                <a:t>60</a:t>
              </a:r>
              <a:r>
                <a:rPr lang="en-US" sz="3400" b="1" kern="0" spc="-50">
                  <a:solidFill>
                    <a:srgbClr val="9780E5"/>
                  </a:solidFill>
                  <a:latin typeface="Open Sans"/>
                  <a:ea typeface="Open Sans"/>
                  <a:cs typeface="Open Sans"/>
                </a:rPr>
                <a:t>%</a:t>
              </a:r>
              <a:endParaRPr lang="en-US" sz="3400" b="1" i="0" u="none" strike="noStrike" kern="0" cap="none" spc="-50" normalizeH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A0E283-1826-CDB0-C47C-F78A70C5458A}"/>
                </a:ext>
              </a:extLst>
            </p:cNvPr>
            <p:cNvSpPr txBox="1"/>
            <p:nvPr/>
          </p:nvSpPr>
          <p:spPr>
            <a:xfrm>
              <a:off x="8299670" y="5923349"/>
              <a:ext cx="2557045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200" cap="all">
                  <a:solidFill>
                    <a:srgbClr val="FFFFFF"/>
                  </a:solidFill>
                  <a:latin typeface="Open Sans"/>
                  <a:ea typeface="Open Sans"/>
                  <a:cs typeface="Open Sans"/>
                </a:rPr>
                <a:t>Backend Developers use Containers</a:t>
              </a:r>
              <a:endParaRPr lang="en-US" sz="1200" cap="all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100501-5E19-E351-C8B7-BB8CAC22E277}"/>
              </a:ext>
            </a:extLst>
          </p:cNvPr>
          <p:cNvGrpSpPr/>
          <p:nvPr/>
        </p:nvGrpSpPr>
        <p:grpSpPr>
          <a:xfrm>
            <a:off x="7804826" y="2671653"/>
            <a:ext cx="3032413" cy="1446062"/>
            <a:chOff x="8073483" y="5048605"/>
            <a:chExt cx="3032413" cy="1446062"/>
          </a:xfrm>
        </p:grpSpPr>
        <p:sp>
          <p:nvSpPr>
            <p:cNvPr id="17" name="Rounded Rectangle 313">
              <a:extLst>
                <a:ext uri="{FF2B5EF4-FFF2-40B4-BE49-F238E27FC236}">
                  <a16:creationId xmlns:a16="http://schemas.microsoft.com/office/drawing/2014/main" id="{91C05AC2-E90D-0ACA-6E6A-F087D7F90440}"/>
                </a:ext>
              </a:extLst>
            </p:cNvPr>
            <p:cNvSpPr/>
            <p:nvPr/>
          </p:nvSpPr>
          <p:spPr>
            <a:xfrm>
              <a:off x="8073483" y="5048605"/>
              <a:ext cx="3032413" cy="1446062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Text Placeholder 1">
              <a:extLst>
                <a:ext uri="{FF2B5EF4-FFF2-40B4-BE49-F238E27FC236}">
                  <a16:creationId xmlns:a16="http://schemas.microsoft.com/office/drawing/2014/main" id="{869990E8-3DE8-480D-E452-5CC50A1A8E93}"/>
                </a:ext>
              </a:extLst>
            </p:cNvPr>
            <p:cNvSpPr txBox="1">
              <a:spLocks/>
            </p:cNvSpPr>
            <p:nvPr/>
          </p:nvSpPr>
          <p:spPr>
            <a:xfrm>
              <a:off x="8368644" y="5215769"/>
              <a:ext cx="2292005" cy="6647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4800" b="1" kern="0" spc="-50">
                  <a:solidFill>
                    <a:srgbClr val="9780E5"/>
                  </a:solidFill>
                  <a:latin typeface="Open Sans"/>
                  <a:ea typeface="Open Sans"/>
                  <a:cs typeface="Open Sans"/>
                </a:rPr>
                <a:t>66</a:t>
              </a:r>
              <a:r>
                <a:rPr kumimoji="0" lang="en-US" sz="3400" b="1" i="0" u="none" strike="noStrike" kern="0" cap="none" spc="-50" normalizeH="0" noProof="0">
                  <a:ln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</a:rPr>
                <a:t>%</a:t>
              </a:r>
              <a:endParaRPr lang="en-US" sz="3400" b="1" i="0" u="none" strike="noStrike" kern="0" cap="none" spc="-50" normalizeH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3BC8F7-89D0-EB7C-8E51-9FD65B08F024}"/>
                </a:ext>
              </a:extLst>
            </p:cNvPr>
            <p:cNvSpPr txBox="1"/>
            <p:nvPr/>
          </p:nvSpPr>
          <p:spPr>
            <a:xfrm>
              <a:off x="8074534" y="5923349"/>
              <a:ext cx="301886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cap="all">
                  <a:solidFill>
                    <a:srgbClr val="FFFFFF"/>
                  </a:solidFill>
                  <a:latin typeface="Open Sans"/>
                  <a:ea typeface="Open Sans"/>
                  <a:cs typeface="Open Sans"/>
                </a:rPr>
                <a:t>Cloud Native Developers work on Microservices in last 12 months</a:t>
              </a:r>
              <a:endParaRPr kumimoji="0" lang="en-US" sz="1200" b="0" i="0" u="none" strike="noStrike" kern="1200" cap="all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8DC3E6-C34C-A44E-E03C-947271AAE3B4}"/>
              </a:ext>
            </a:extLst>
          </p:cNvPr>
          <p:cNvGrpSpPr/>
          <p:nvPr/>
        </p:nvGrpSpPr>
        <p:grpSpPr>
          <a:xfrm>
            <a:off x="4580121" y="2664958"/>
            <a:ext cx="3032413" cy="1451836"/>
            <a:chOff x="8073483" y="5054377"/>
            <a:chExt cx="3032413" cy="1451836"/>
          </a:xfrm>
        </p:grpSpPr>
        <p:sp>
          <p:nvSpPr>
            <p:cNvPr id="22" name="Rounded Rectangle 313">
              <a:extLst>
                <a:ext uri="{FF2B5EF4-FFF2-40B4-BE49-F238E27FC236}">
                  <a16:creationId xmlns:a16="http://schemas.microsoft.com/office/drawing/2014/main" id="{9DDA9654-9E54-AD70-0518-034A36DF07A7}"/>
                </a:ext>
              </a:extLst>
            </p:cNvPr>
            <p:cNvSpPr/>
            <p:nvPr/>
          </p:nvSpPr>
          <p:spPr>
            <a:xfrm>
              <a:off x="8073483" y="5054377"/>
              <a:ext cx="3032413" cy="1451836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Text Placeholder 1">
              <a:extLst>
                <a:ext uri="{FF2B5EF4-FFF2-40B4-BE49-F238E27FC236}">
                  <a16:creationId xmlns:a16="http://schemas.microsoft.com/office/drawing/2014/main" id="{CA4A539F-102D-2FE5-5348-BCF621FA213E}"/>
                </a:ext>
              </a:extLst>
            </p:cNvPr>
            <p:cNvSpPr txBox="1">
              <a:spLocks/>
            </p:cNvSpPr>
            <p:nvPr/>
          </p:nvSpPr>
          <p:spPr>
            <a:xfrm>
              <a:off x="8105885" y="5215769"/>
              <a:ext cx="2988313" cy="66479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spcBef>
                  <a:spcPts val="1200"/>
                </a:spcBef>
                <a:defRPr/>
              </a:pPr>
              <a:r>
                <a:rPr lang="en-US" sz="4800" b="1" kern="0" spc="-50">
                  <a:solidFill>
                    <a:srgbClr val="9780E5"/>
                  </a:solidFill>
                  <a:latin typeface="Open Sans"/>
                  <a:ea typeface="Open Sans"/>
                  <a:cs typeface="Open Sans"/>
                </a:rPr>
                <a:t>41</a:t>
              </a:r>
              <a:r>
                <a:rPr lang="en-US" sz="3400" b="1" kern="0" spc="-50">
                  <a:solidFill>
                    <a:srgbClr val="9780E5"/>
                  </a:solidFill>
                  <a:latin typeface="Open Sans"/>
                  <a:ea typeface="Open Sans"/>
                  <a:cs typeface="Open Sans"/>
                </a:rPr>
                <a:t>%</a:t>
              </a:r>
              <a:endParaRPr lang="en-US" sz="3400" b="1" i="0" u="none" strike="noStrike" kern="0" cap="none" spc="-50" normalizeH="0" noProof="0">
                <a:ln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D7A5F4-E882-6B0E-F79B-60B5CC2A0406}"/>
                </a:ext>
              </a:extLst>
            </p:cNvPr>
            <p:cNvSpPr txBox="1"/>
            <p:nvPr/>
          </p:nvSpPr>
          <p:spPr>
            <a:xfrm>
              <a:off x="8299670" y="5923349"/>
              <a:ext cx="2557045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200" cap="all">
                  <a:solidFill>
                    <a:srgbClr val="FFFFFF"/>
                  </a:solidFill>
                  <a:latin typeface="Open Sans"/>
                  <a:ea typeface="Open Sans"/>
                  <a:cs typeface="Open Sans"/>
                </a:rPr>
                <a:t>Backend Developers Identify as Cloud Native Developers</a:t>
              </a:r>
              <a:endParaRPr lang="en-US" sz="1200" cap="all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9EC4EEB-E122-569A-357B-BFEC8B8B4AFF}"/>
              </a:ext>
            </a:extLst>
          </p:cNvPr>
          <p:cNvSpPr txBox="1">
            <a:spLocks/>
          </p:cNvSpPr>
          <p:nvPr/>
        </p:nvSpPr>
        <p:spPr>
          <a:xfrm>
            <a:off x="588244" y="6276316"/>
            <a:ext cx="5168161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000" b="0" i="0" kern="1200" spc="0" baseline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228465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45693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66160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55161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Open Sans (body)"/>
                <a:ea typeface="+mn-lt"/>
                <a:cs typeface="+mn-lt"/>
              </a:rPr>
              <a:t>SlashData</a:t>
            </a:r>
          </a:p>
        </p:txBody>
      </p:sp>
    </p:spTree>
    <p:extLst>
      <p:ext uri="{BB962C8B-B14F-4D97-AF65-F5344CB8AC3E}">
        <p14:creationId xmlns:p14="http://schemas.microsoft.com/office/powerpoint/2010/main" val="3702276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BB0FFF-F1C8-871F-31D9-E8FCE681CC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8922" y="3059732"/>
            <a:ext cx="10114155" cy="738536"/>
          </a:xfrm>
        </p:spPr>
        <p:txBody>
          <a:bodyPr>
            <a:spAutoFit/>
          </a:bodyPr>
          <a:lstStyle/>
          <a:p>
            <a:r>
              <a:rPr lang="en-US"/>
              <a:t>Canonical + Microsoft</a:t>
            </a:r>
          </a:p>
        </p:txBody>
      </p:sp>
    </p:spTree>
    <p:extLst>
      <p:ext uri="{BB962C8B-B14F-4D97-AF65-F5344CB8AC3E}">
        <p14:creationId xmlns:p14="http://schemas.microsoft.com/office/powerpoint/2010/main" val="425165503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F17F8C-E474-EFAD-DD88-502B64D2C6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798" y="1748188"/>
            <a:ext cx="5168161" cy="3539430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000">
                <a:solidFill>
                  <a:srgbClr val="B7AAE8"/>
                </a:solidFill>
                <a:latin typeface="Segoe UI Semibold"/>
                <a:ea typeface="+mj-lt"/>
                <a:cs typeface="Segoe UI Semibold"/>
              </a:rPr>
              <a:t>.NET is in-box</a:t>
            </a:r>
            <a:endParaRPr lang="en-US" sz="2000" b="0" i="0" u="none" strike="noStrike" kern="1200" cap="none" spc="0" normalizeH="0" baseline="0" noProof="0">
              <a:ln>
                <a:noFill/>
              </a:ln>
              <a:solidFill>
                <a:srgbClr val="B7AAE8"/>
              </a:solidFill>
              <a:effectLst/>
              <a:uLnTx/>
              <a:uFillTx/>
              <a:latin typeface="Segoe UI Semibold"/>
              <a:ea typeface="+mj-lt"/>
              <a:cs typeface="Segoe UI Semibold"/>
            </a:endParaRPr>
          </a:p>
          <a:p>
            <a:pPr marL="342900" indent="-342900" defTabSz="932555">
              <a:buChar char="•"/>
              <a:defRPr/>
            </a:pPr>
            <a:r>
              <a:rPr lang="en-US" sz="2000">
                <a:latin typeface="+mn-lt"/>
                <a:cs typeface="Segoe UI"/>
              </a:rPr>
              <a:t>Built by Canonical; help from Microsoft</a:t>
            </a:r>
          </a:p>
          <a:p>
            <a:pPr marL="342900" indent="-342900" defTabSz="932555">
              <a:buChar char="•"/>
              <a:defRPr/>
            </a:pPr>
            <a:r>
              <a:rPr lang="en-US" sz="2000">
                <a:latin typeface="+mn-lt"/>
                <a:ea typeface="+mj-lt"/>
                <a:cs typeface="+mj-lt"/>
              </a:rPr>
              <a:t>Canonical enterprise-grade support</a:t>
            </a:r>
          </a:p>
          <a:p>
            <a:pPr marL="342900" indent="-342900" defTabSz="932555">
              <a:buChar char="•"/>
              <a:defRPr/>
            </a:pPr>
            <a:r>
              <a:rPr lang="en-US" sz="2000">
                <a:latin typeface="+mn-lt"/>
                <a:cs typeface="Segoe UI"/>
              </a:rPr>
              <a:t>Same day updates for patches </a:t>
            </a:r>
            <a:endParaRPr 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cs typeface="Segoe UI"/>
            </a:endParaRPr>
          </a:p>
          <a:p>
            <a:pPr marL="342900" indent="-342900" defTabSz="932555">
              <a:buChar char="•"/>
              <a:defRPr/>
            </a:pPr>
            <a:r>
              <a:rPr lang="en-US" sz="2000">
                <a:latin typeface="+mn-lt"/>
                <a:cs typeface="Segoe UI"/>
              </a:rPr>
              <a:t>x64 and Arm64 with .NET 6 </a:t>
            </a:r>
          </a:p>
          <a:p>
            <a:pPr marL="342900" indent="-342900" defTabSz="932555">
              <a:buChar char="•"/>
              <a:defRPr/>
            </a:pPr>
            <a:r>
              <a:rPr lang="en-US" sz="2000">
                <a:latin typeface="+mn-lt"/>
                <a:cs typeface="Segoe UI"/>
              </a:rPr>
              <a:t>.NET 7 coming soon</a:t>
            </a:r>
            <a:endParaRPr lang="en-US" sz="200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650957-2AEF-0698-9C2C-9C7AD98C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.NET in Ubuntu </a:t>
            </a:r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DAD002-3F6C-E21F-05F5-72628748F771}"/>
              </a:ext>
            </a:extLst>
          </p:cNvPr>
          <p:cNvCxnSpPr>
            <a:cxnSpLocks/>
          </p:cNvCxnSpPr>
          <p:nvPr/>
        </p:nvCxnSpPr>
        <p:spPr>
          <a:xfrm>
            <a:off x="6096000" y="1661104"/>
            <a:ext cx="0" cy="420624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93EDA86-B9AC-8B25-2EDB-6E21CB1F6DF1}"/>
              </a:ext>
            </a:extLst>
          </p:cNvPr>
          <p:cNvGrpSpPr/>
          <p:nvPr/>
        </p:nvGrpSpPr>
        <p:grpSpPr>
          <a:xfrm>
            <a:off x="7094257" y="2523888"/>
            <a:ext cx="3903780" cy="1446964"/>
            <a:chOff x="7275011" y="2949190"/>
            <a:chExt cx="3903780" cy="1446964"/>
          </a:xfrm>
          <a:effectLst>
            <a:outerShdw blurRad="762000" dist="571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5D1E7E23-B569-B177-A6F9-8DA5E7913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5011" y="2949191"/>
              <a:ext cx="3903780" cy="1446963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6CF926B-A210-9317-6849-644DF3D338C0}"/>
                </a:ext>
              </a:extLst>
            </p:cNvPr>
            <p:cNvSpPr/>
            <p:nvPr/>
          </p:nvSpPr>
          <p:spPr bwMode="auto">
            <a:xfrm>
              <a:off x="7275011" y="2949190"/>
              <a:ext cx="3903778" cy="1446963"/>
            </a:xfrm>
            <a:prstGeom prst="roundRect">
              <a:avLst>
                <a:gd name="adj" fmla="val 5806"/>
              </a:avLst>
            </a:prstGeom>
            <a:noFill/>
            <a:ln w="9525">
              <a:solidFill>
                <a:srgbClr val="41414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716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845935-11EE-E4F5-EB70-9F393D54E1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798" y="1748188"/>
            <a:ext cx="5168161" cy="3385542"/>
          </a:xfrm>
        </p:spPr>
        <p:txBody>
          <a:bodyPr/>
          <a:lstStyle/>
          <a:p>
            <a:r>
              <a:rPr lang="en-US"/>
              <a:t>.NET in Chiseled Ubuntu containers</a:t>
            </a:r>
          </a:p>
          <a:p>
            <a:r>
              <a:rPr lang="en-US" err="1"/>
              <a:t>Distroless</a:t>
            </a:r>
            <a:r>
              <a:rPr lang="en-US"/>
              <a:t> images  == Bare minimum</a:t>
            </a:r>
          </a:p>
          <a:p>
            <a:r>
              <a:rPr lang="en-US"/>
              <a:t>Quicker to pull/start​ </a:t>
            </a:r>
          </a:p>
          <a:p>
            <a:r>
              <a:rPr lang="en-US"/>
              <a:t>More secure – no shell</a:t>
            </a:r>
          </a:p>
          <a:p>
            <a:r>
              <a:rPr lang="en-US"/>
              <a:t>More secure – no package manager</a:t>
            </a:r>
          </a:p>
          <a:p>
            <a:r>
              <a:rPr lang="en-US"/>
              <a:t>More secure – non-root user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650957-2AEF-0698-9C2C-9C7AD98C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.NET in Ubuntu 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3DB827-11A3-E153-8C63-088F58A6E2A8}"/>
              </a:ext>
            </a:extLst>
          </p:cNvPr>
          <p:cNvGrpSpPr/>
          <p:nvPr/>
        </p:nvGrpSpPr>
        <p:grpSpPr>
          <a:xfrm>
            <a:off x="7294896" y="2016039"/>
            <a:ext cx="3344256" cy="3365221"/>
            <a:chOff x="7294896" y="2016039"/>
            <a:chExt cx="3344256" cy="3365221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0EB2D96B-0133-7051-229A-0C2C72DAB8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51057374"/>
                </p:ext>
              </p:extLst>
            </p:nvPr>
          </p:nvGraphicFramePr>
          <p:xfrm>
            <a:off x="7294896" y="2016039"/>
            <a:ext cx="3344256" cy="33652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482265-FA76-2037-2E84-C751A2088AC2}"/>
                </a:ext>
              </a:extLst>
            </p:cNvPr>
            <p:cNvSpPr txBox="1"/>
            <p:nvPr/>
          </p:nvSpPr>
          <p:spPr>
            <a:xfrm>
              <a:off x="8441107" y="2243624"/>
              <a:ext cx="66549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>
                  <a:solidFill>
                    <a:schemeClr val="bg1"/>
                  </a:solidFill>
                </a:rPr>
                <a:t>MB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3C5B83-50AD-A99C-4CF4-0BBECA418461}"/>
                </a:ext>
              </a:extLst>
            </p:cNvPr>
            <p:cNvSpPr txBox="1"/>
            <p:nvPr/>
          </p:nvSpPr>
          <p:spPr>
            <a:xfrm>
              <a:off x="9973656" y="3440959"/>
              <a:ext cx="66549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>
                  <a:solidFill>
                    <a:schemeClr val="bg1"/>
                  </a:solidFill>
                </a:rPr>
                <a:t>MB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9E12B4-C9B7-3059-5474-265FC8314A33}"/>
              </a:ext>
            </a:extLst>
          </p:cNvPr>
          <p:cNvSpPr txBox="1"/>
          <p:nvPr/>
        </p:nvSpPr>
        <p:spPr>
          <a:xfrm>
            <a:off x="7370136" y="1739040"/>
            <a:ext cx="33352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pc="5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ASP.NET Core on Ubuntu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AF921A-F010-9A70-B755-A9F766AC0C3A}"/>
              </a:ext>
            </a:extLst>
          </p:cNvPr>
          <p:cNvGrpSpPr/>
          <p:nvPr/>
        </p:nvGrpSpPr>
        <p:grpSpPr>
          <a:xfrm>
            <a:off x="9139654" y="2551066"/>
            <a:ext cx="1162482" cy="598594"/>
            <a:chOff x="10071248" y="3129703"/>
            <a:chExt cx="1162482" cy="598594"/>
          </a:xfrm>
        </p:grpSpPr>
        <p:sp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38817E29-0467-3BEC-333A-B08F67367CAB}"/>
                </a:ext>
              </a:extLst>
            </p:cNvPr>
            <p:cNvSpPr/>
            <p:nvPr/>
          </p:nvSpPr>
          <p:spPr>
            <a:xfrm>
              <a:off x="10071248" y="3129703"/>
              <a:ext cx="1162481" cy="598594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 Placeholder 1">
              <a:extLst>
                <a:ext uri="{FF2B5EF4-FFF2-40B4-BE49-F238E27FC236}">
                  <a16:creationId xmlns:a16="http://schemas.microsoft.com/office/drawing/2014/main" id="{2DC2079D-C74F-3E97-0E30-F924C6C68BCC}"/>
                </a:ext>
              </a:extLst>
            </p:cNvPr>
            <p:cNvSpPr txBox="1">
              <a:spLocks/>
            </p:cNvSpPr>
            <p:nvPr/>
          </p:nvSpPr>
          <p:spPr>
            <a:xfrm>
              <a:off x="10074146" y="3262879"/>
              <a:ext cx="1159584" cy="387798"/>
            </a:xfrm>
            <a:prstGeom prst="rect">
              <a:avLst/>
            </a:prstGeom>
            <a:noFill/>
          </p:spPr>
          <p:txBody>
            <a:bodyPr wrap="square" lIns="9144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2800" spc="-50">
                  <a:ln w="3175">
                    <a:noFill/>
                  </a:ln>
                  <a:gradFill flip="none" rotWithShape="1">
                    <a:gsLst>
                      <a:gs pos="100000">
                        <a:srgbClr val="0078D4"/>
                      </a:gs>
                      <a:gs pos="0">
                        <a:srgbClr val="50E6FF"/>
                      </a:gs>
                    </a:gsLst>
                    <a:lin ang="18900000" scaled="1"/>
                    <a:tileRect/>
                  </a:gradFill>
                  <a:latin typeface="Segoe UI Semibold"/>
                  <a:ea typeface="Open Sans"/>
                  <a:cs typeface="Open Sans"/>
                </a:rPr>
                <a:t> </a:t>
              </a:r>
              <a:r>
                <a:rPr lang="en-US" sz="2800" b="1" spc="-50">
                  <a:ln w="3175">
                    <a:noFill/>
                  </a:ln>
                  <a:solidFill>
                    <a:srgbClr val="9780E5"/>
                  </a:solidFill>
                  <a:latin typeface="+mn-lt"/>
                  <a:ea typeface="Open Sans SemiBold"/>
                  <a:cs typeface="Open Sans SemiBold"/>
                </a:rPr>
                <a:t>-52</a:t>
              </a:r>
              <a:r>
                <a:rPr lang="en-US" sz="2400" b="1" spc="-50">
                  <a:ln w="3175">
                    <a:noFill/>
                  </a:ln>
                  <a:solidFill>
                    <a:srgbClr val="9780E5"/>
                  </a:solidFill>
                  <a:latin typeface="+mn-lt"/>
                  <a:ea typeface="Open Sans SemiBold"/>
                  <a:cs typeface="Open Sans SemiBold"/>
                </a:rPr>
                <a:t>%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C571AF-7B32-AA7D-0726-1F6436BEAE6A}"/>
              </a:ext>
            </a:extLst>
          </p:cNvPr>
          <p:cNvCxnSpPr>
            <a:cxnSpLocks/>
          </p:cNvCxnSpPr>
          <p:nvPr/>
        </p:nvCxnSpPr>
        <p:spPr>
          <a:xfrm>
            <a:off x="6096000" y="1661104"/>
            <a:ext cx="0" cy="420624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13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8FBE-912C-E865-CCFC-2BF27BA2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apps on ARM64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AAED3-016F-2F62-AF14-26D07A1F3F2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1624A1AC-836B-0AAE-92F7-13032B8D6ECD}"/>
              </a:ext>
            </a:extLst>
          </p:cNvPr>
          <p:cNvSpPr txBox="1">
            <a:spLocks/>
          </p:cNvSpPr>
          <p:nvPr/>
        </p:nvSpPr>
        <p:spPr>
          <a:xfrm>
            <a:off x="590078" y="1889467"/>
            <a:ext cx="5894336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1416" marR="0" indent="-171416" algn="l" defTabSz="932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000" b="0" i="0" kern="1200" spc="0" baseline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228465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45693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66160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855161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0" i="0" kern="1200" spc="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Performance on par with x64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Native support for Visual Studio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Native support for .NET Framework 4.8.1</a:t>
            </a:r>
          </a:p>
          <a:p>
            <a:pPr marL="0" indent="0">
              <a:buNone/>
            </a:pPr>
            <a:r>
              <a:rPr lang="en-US"/>
              <a:t>.NET performs on your hardware choices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F60DE6-0910-A346-B102-6CA23AB4A252}"/>
              </a:ext>
            </a:extLst>
          </p:cNvPr>
          <p:cNvCxnSpPr>
            <a:cxnSpLocks/>
          </p:cNvCxnSpPr>
          <p:nvPr/>
        </p:nvCxnSpPr>
        <p:spPr>
          <a:xfrm>
            <a:off x="6096000" y="631724"/>
            <a:ext cx="0" cy="5534900"/>
          </a:xfrm>
          <a:prstGeom prst="line">
            <a:avLst/>
          </a:prstGeom>
          <a:ln w="9525"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E4F6A57-AB8D-42CE-BF1B-82111677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417944"/>
              </p:ext>
            </p:extLst>
          </p:nvPr>
        </p:nvGraphicFramePr>
        <p:xfrm>
          <a:off x="6400800" y="1127406"/>
          <a:ext cx="5132069" cy="249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56B2220-2ADA-D91C-0BC9-654D6C40E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995960"/>
              </p:ext>
            </p:extLst>
          </p:nvPr>
        </p:nvGraphicFramePr>
        <p:xfrm>
          <a:off x="6400800" y="3777323"/>
          <a:ext cx="5132069" cy="2493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6F640CE7-DCC0-B5BC-617F-C3B0B1F914C4}"/>
              </a:ext>
            </a:extLst>
          </p:cNvPr>
          <p:cNvSpPr txBox="1">
            <a:spLocks/>
          </p:cNvSpPr>
          <p:nvPr/>
        </p:nvSpPr>
        <p:spPr>
          <a:xfrm>
            <a:off x="6484414" y="509425"/>
            <a:ext cx="5048440" cy="35954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4800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  <a:lvl2pPr marL="457200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23976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711326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513008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2824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5566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831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(body)"/>
                <a:ea typeface="+mj-lt"/>
                <a:cs typeface="Segoe UI Semibold"/>
              </a:rPr>
              <a:t>Tech Empower JSON</a:t>
            </a:r>
            <a:endParaRPr 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(body)"/>
              <a:ea typeface="+mj-lt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85112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BB0FFF-F1C8-871F-31D9-E8FCE681CC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8923" y="3059732"/>
            <a:ext cx="10114155" cy="738536"/>
          </a:xfrm>
        </p:spPr>
        <p:txBody>
          <a:bodyPr>
            <a:spAutoFit/>
          </a:bodyPr>
          <a:lstStyle/>
          <a:p>
            <a:r>
              <a:rPr lang="en-US"/>
              <a:t>.NET SDK       Containers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33E71-68C7-DC14-9803-8D7816AE8C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541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" name="Graphic 33">
            <a:extLst>
              <a:ext uri="{FF2B5EF4-FFF2-40B4-BE49-F238E27FC236}">
                <a16:creationId xmlns:a16="http://schemas.microsoft.com/office/drawing/2014/main" id="{A8EB3252-248E-9590-9465-3CD67755631E}"/>
              </a:ext>
            </a:extLst>
          </p:cNvPr>
          <p:cNvSpPr/>
          <p:nvPr/>
        </p:nvSpPr>
        <p:spPr>
          <a:xfrm>
            <a:off x="5498355" y="3117668"/>
            <a:ext cx="711199" cy="622663"/>
          </a:xfrm>
          <a:custGeom>
            <a:avLst/>
            <a:gdLst>
              <a:gd name="connsiteX0" fmla="*/ 588119 w 800843"/>
              <a:gd name="connsiteY0" fmla="*/ 19 h 701147"/>
              <a:gd name="connsiteX1" fmla="*/ 671019 w 800843"/>
              <a:gd name="connsiteY1" fmla="*/ 16833 h 701147"/>
              <a:gd name="connsiteX2" fmla="*/ 738668 w 800843"/>
              <a:gd name="connsiteY2" fmla="*/ 62193 h 701147"/>
              <a:gd name="connsiteX3" fmla="*/ 784028 w 800843"/>
              <a:gd name="connsiteY3" fmla="*/ 129843 h 701147"/>
              <a:gd name="connsiteX4" fmla="*/ 800843 w 800843"/>
              <a:gd name="connsiteY4" fmla="*/ 212743 h 701147"/>
              <a:gd name="connsiteX5" fmla="*/ 784811 w 800843"/>
              <a:gd name="connsiteY5" fmla="*/ 294469 h 701147"/>
              <a:gd name="connsiteX6" fmla="*/ 738668 w 800843"/>
              <a:gd name="connsiteY6" fmla="*/ 363292 h 701147"/>
              <a:gd name="connsiteX7" fmla="*/ 400422 w 800843"/>
              <a:gd name="connsiteY7" fmla="*/ 701147 h 701147"/>
              <a:gd name="connsiteX8" fmla="*/ 62175 w 800843"/>
              <a:gd name="connsiteY8" fmla="*/ 363292 h 701147"/>
              <a:gd name="connsiteX9" fmla="*/ 16424 w 800843"/>
              <a:gd name="connsiteY9" fmla="*/ 294469 h 701147"/>
              <a:gd name="connsiteX10" fmla="*/ 0 w 800843"/>
              <a:gd name="connsiteY10" fmla="*/ 212743 h 701147"/>
              <a:gd name="connsiteX11" fmla="*/ 16424 w 800843"/>
              <a:gd name="connsiteY11" fmla="*/ 130234 h 701147"/>
              <a:gd name="connsiteX12" fmla="*/ 62175 w 800843"/>
              <a:gd name="connsiteY12" fmla="*/ 62584 h 701147"/>
              <a:gd name="connsiteX13" fmla="*/ 129824 w 800843"/>
              <a:gd name="connsiteY13" fmla="*/ 16833 h 701147"/>
              <a:gd name="connsiteX14" fmla="*/ 212724 w 800843"/>
              <a:gd name="connsiteY14" fmla="*/ 19 h 701147"/>
              <a:gd name="connsiteX15" fmla="*/ 270597 w 800843"/>
              <a:gd name="connsiteY15" fmla="*/ 7448 h 701147"/>
              <a:gd name="connsiteX16" fmla="*/ 317522 w 800843"/>
              <a:gd name="connsiteY16" fmla="*/ 27782 h 701147"/>
              <a:gd name="connsiteX17" fmla="*/ 358972 w 800843"/>
              <a:gd name="connsiteY17" fmla="*/ 59456 h 701147"/>
              <a:gd name="connsiteX18" fmla="*/ 400422 w 800843"/>
              <a:gd name="connsiteY18" fmla="*/ 99733 h 701147"/>
              <a:gd name="connsiteX19" fmla="*/ 441480 w 800843"/>
              <a:gd name="connsiteY19" fmla="*/ 59456 h 701147"/>
              <a:gd name="connsiteX20" fmla="*/ 482930 w 800843"/>
              <a:gd name="connsiteY20" fmla="*/ 28173 h 701147"/>
              <a:gd name="connsiteX21" fmla="*/ 530246 w 800843"/>
              <a:gd name="connsiteY21" fmla="*/ 7448 h 701147"/>
              <a:gd name="connsiteX22" fmla="*/ 588119 w 800843"/>
              <a:gd name="connsiteY22" fmla="*/ 19 h 701147"/>
              <a:gd name="connsiteX23" fmla="*/ 703084 w 800843"/>
              <a:gd name="connsiteY23" fmla="*/ 327707 h 701147"/>
              <a:gd name="connsiteX24" fmla="*/ 738277 w 800843"/>
              <a:gd name="connsiteY24" fmla="*/ 274917 h 701147"/>
              <a:gd name="connsiteX25" fmla="*/ 750399 w 800843"/>
              <a:gd name="connsiteY25" fmla="*/ 212743 h 701147"/>
              <a:gd name="connsiteX26" fmla="*/ 737886 w 800843"/>
              <a:gd name="connsiteY26" fmla="*/ 149395 h 701147"/>
              <a:gd name="connsiteX27" fmla="*/ 703475 w 800843"/>
              <a:gd name="connsiteY27" fmla="*/ 98169 h 701147"/>
              <a:gd name="connsiteX28" fmla="*/ 651858 w 800843"/>
              <a:gd name="connsiteY28" fmla="*/ 64149 h 701147"/>
              <a:gd name="connsiteX29" fmla="*/ 588119 w 800843"/>
              <a:gd name="connsiteY29" fmla="*/ 51635 h 701147"/>
              <a:gd name="connsiteX30" fmla="*/ 529855 w 800843"/>
              <a:gd name="connsiteY30" fmla="*/ 61802 h 701147"/>
              <a:gd name="connsiteX31" fmla="*/ 482930 w 800843"/>
              <a:gd name="connsiteY31" fmla="*/ 89175 h 701147"/>
              <a:gd name="connsiteX32" fmla="*/ 441871 w 800843"/>
              <a:gd name="connsiteY32" fmla="*/ 127106 h 701147"/>
              <a:gd name="connsiteX33" fmla="*/ 400422 w 800843"/>
              <a:gd name="connsiteY33" fmla="*/ 170511 h 701147"/>
              <a:gd name="connsiteX34" fmla="*/ 359363 w 800843"/>
              <a:gd name="connsiteY34" fmla="*/ 127888 h 701147"/>
              <a:gd name="connsiteX35" fmla="*/ 317913 w 800843"/>
              <a:gd name="connsiteY35" fmla="*/ 89175 h 701147"/>
              <a:gd name="connsiteX36" fmla="*/ 270597 w 800843"/>
              <a:gd name="connsiteY36" fmla="*/ 61020 h 701147"/>
              <a:gd name="connsiteX37" fmla="*/ 212724 w 800843"/>
              <a:gd name="connsiteY37" fmla="*/ 50071 h 701147"/>
              <a:gd name="connsiteX38" fmla="*/ 149376 w 800843"/>
              <a:gd name="connsiteY38" fmla="*/ 62584 h 701147"/>
              <a:gd name="connsiteX39" fmla="*/ 97759 w 800843"/>
              <a:gd name="connsiteY39" fmla="*/ 97387 h 701147"/>
              <a:gd name="connsiteX40" fmla="*/ 62957 w 800843"/>
              <a:gd name="connsiteY40" fmla="*/ 149395 h 701147"/>
              <a:gd name="connsiteX41" fmla="*/ 50053 w 800843"/>
              <a:gd name="connsiteY41" fmla="*/ 212743 h 701147"/>
              <a:gd name="connsiteX42" fmla="*/ 62175 w 800843"/>
              <a:gd name="connsiteY42" fmla="*/ 274917 h 701147"/>
              <a:gd name="connsiteX43" fmla="*/ 97759 w 800843"/>
              <a:gd name="connsiteY43" fmla="*/ 327707 h 701147"/>
              <a:gd name="connsiteX44" fmla="*/ 400422 w 800843"/>
              <a:gd name="connsiteY44" fmla="*/ 630370 h 701147"/>
              <a:gd name="connsiteX45" fmla="*/ 703084 w 800843"/>
              <a:gd name="connsiteY45" fmla="*/ 327707 h 7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00843" h="701147">
                <a:moveTo>
                  <a:pt x="588119" y="19"/>
                </a:moveTo>
                <a:cubicBezTo>
                  <a:pt x="617576" y="19"/>
                  <a:pt x="645210" y="5623"/>
                  <a:pt x="671019" y="16833"/>
                </a:cubicBezTo>
                <a:cubicBezTo>
                  <a:pt x="696827" y="28043"/>
                  <a:pt x="719378" y="43163"/>
                  <a:pt x="738668" y="62193"/>
                </a:cubicBezTo>
                <a:cubicBezTo>
                  <a:pt x="757958" y="81224"/>
                  <a:pt x="773079" y="103774"/>
                  <a:pt x="784028" y="129843"/>
                </a:cubicBezTo>
                <a:cubicBezTo>
                  <a:pt x="794977" y="155912"/>
                  <a:pt x="800581" y="183545"/>
                  <a:pt x="800843" y="212743"/>
                </a:cubicBezTo>
                <a:cubicBezTo>
                  <a:pt x="800843" y="241158"/>
                  <a:pt x="795498" y="268400"/>
                  <a:pt x="784811" y="294469"/>
                </a:cubicBezTo>
                <a:cubicBezTo>
                  <a:pt x="774124" y="320538"/>
                  <a:pt x="758740" y="343478"/>
                  <a:pt x="738668" y="363292"/>
                </a:cubicBezTo>
                <a:lnTo>
                  <a:pt x="400422" y="701147"/>
                </a:lnTo>
                <a:lnTo>
                  <a:pt x="62175" y="363292"/>
                </a:lnTo>
                <a:cubicBezTo>
                  <a:pt x="42362" y="343478"/>
                  <a:pt x="27112" y="320538"/>
                  <a:pt x="16424" y="294469"/>
                </a:cubicBezTo>
                <a:cubicBezTo>
                  <a:pt x="5735" y="268400"/>
                  <a:pt x="261" y="241158"/>
                  <a:pt x="0" y="212743"/>
                </a:cubicBezTo>
                <a:cubicBezTo>
                  <a:pt x="0" y="183545"/>
                  <a:pt x="5475" y="156042"/>
                  <a:pt x="16424" y="130234"/>
                </a:cubicBezTo>
                <a:cubicBezTo>
                  <a:pt x="27373" y="104425"/>
                  <a:pt x="42623" y="81876"/>
                  <a:pt x="62175" y="62584"/>
                </a:cubicBezTo>
                <a:cubicBezTo>
                  <a:pt x="81727" y="43293"/>
                  <a:pt x="104277" y="28043"/>
                  <a:pt x="129824" y="16833"/>
                </a:cubicBezTo>
                <a:cubicBezTo>
                  <a:pt x="155372" y="5623"/>
                  <a:pt x="183005" y="19"/>
                  <a:pt x="212724" y="19"/>
                </a:cubicBezTo>
                <a:cubicBezTo>
                  <a:pt x="234361" y="19"/>
                  <a:pt x="253653" y="2495"/>
                  <a:pt x="270597" y="7448"/>
                </a:cubicBezTo>
                <a:cubicBezTo>
                  <a:pt x="287542" y="12402"/>
                  <a:pt x="303184" y="19179"/>
                  <a:pt x="317522" y="27782"/>
                </a:cubicBezTo>
                <a:cubicBezTo>
                  <a:pt x="331860" y="36385"/>
                  <a:pt x="345676" y="46943"/>
                  <a:pt x="358972" y="59456"/>
                </a:cubicBezTo>
                <a:cubicBezTo>
                  <a:pt x="372267" y="71969"/>
                  <a:pt x="386083" y="85395"/>
                  <a:pt x="400422" y="99733"/>
                </a:cubicBezTo>
                <a:cubicBezTo>
                  <a:pt x="414761" y="85134"/>
                  <a:pt x="428447" y="71709"/>
                  <a:pt x="441480" y="59456"/>
                </a:cubicBezTo>
                <a:cubicBezTo>
                  <a:pt x="454514" y="47204"/>
                  <a:pt x="468333" y="36776"/>
                  <a:pt x="482930" y="28173"/>
                </a:cubicBezTo>
                <a:cubicBezTo>
                  <a:pt x="497528" y="19570"/>
                  <a:pt x="513302" y="12662"/>
                  <a:pt x="530246" y="7448"/>
                </a:cubicBezTo>
                <a:cubicBezTo>
                  <a:pt x="547189" y="2235"/>
                  <a:pt x="566483" y="-242"/>
                  <a:pt x="588119" y="19"/>
                </a:cubicBezTo>
                <a:close/>
                <a:moveTo>
                  <a:pt x="703084" y="327707"/>
                </a:moveTo>
                <a:cubicBezTo>
                  <a:pt x="718463" y="312327"/>
                  <a:pt x="730194" y="294730"/>
                  <a:pt x="738277" y="274917"/>
                </a:cubicBezTo>
                <a:cubicBezTo>
                  <a:pt x="746360" y="255105"/>
                  <a:pt x="750399" y="234380"/>
                  <a:pt x="750399" y="212743"/>
                </a:cubicBezTo>
                <a:cubicBezTo>
                  <a:pt x="750399" y="190062"/>
                  <a:pt x="746227" y="168946"/>
                  <a:pt x="737886" y="149395"/>
                </a:cubicBezTo>
                <a:cubicBezTo>
                  <a:pt x="729545" y="129843"/>
                  <a:pt x="718072" y="112767"/>
                  <a:pt x="703475" y="98169"/>
                </a:cubicBezTo>
                <a:cubicBezTo>
                  <a:pt x="688878" y="83570"/>
                  <a:pt x="671672" y="72230"/>
                  <a:pt x="651858" y="64149"/>
                </a:cubicBezTo>
                <a:cubicBezTo>
                  <a:pt x="632044" y="56067"/>
                  <a:pt x="610799" y="51896"/>
                  <a:pt x="588119" y="51635"/>
                </a:cubicBezTo>
                <a:cubicBezTo>
                  <a:pt x="566221" y="51635"/>
                  <a:pt x="546798" y="55025"/>
                  <a:pt x="529855" y="61802"/>
                </a:cubicBezTo>
                <a:cubicBezTo>
                  <a:pt x="512911" y="68580"/>
                  <a:pt x="497270" y="77705"/>
                  <a:pt x="482930" y="89175"/>
                </a:cubicBezTo>
                <a:cubicBezTo>
                  <a:pt x="468591" y="100645"/>
                  <a:pt x="454905" y="113289"/>
                  <a:pt x="441871" y="127106"/>
                </a:cubicBezTo>
                <a:cubicBezTo>
                  <a:pt x="428838" y="140922"/>
                  <a:pt x="415019" y="155390"/>
                  <a:pt x="400422" y="170511"/>
                </a:cubicBezTo>
                <a:cubicBezTo>
                  <a:pt x="386344" y="156433"/>
                  <a:pt x="372658" y="142226"/>
                  <a:pt x="359363" y="127888"/>
                </a:cubicBezTo>
                <a:cubicBezTo>
                  <a:pt x="346067" y="113549"/>
                  <a:pt x="332251" y="100645"/>
                  <a:pt x="317913" y="89175"/>
                </a:cubicBezTo>
                <a:cubicBezTo>
                  <a:pt x="303575" y="77705"/>
                  <a:pt x="287803" y="68320"/>
                  <a:pt x="270597" y="61020"/>
                </a:cubicBezTo>
                <a:cubicBezTo>
                  <a:pt x="253392" y="53721"/>
                  <a:pt x="234101" y="50071"/>
                  <a:pt x="212724" y="50071"/>
                </a:cubicBezTo>
                <a:cubicBezTo>
                  <a:pt x="190305" y="50071"/>
                  <a:pt x="169189" y="54243"/>
                  <a:pt x="149376" y="62584"/>
                </a:cubicBezTo>
                <a:cubicBezTo>
                  <a:pt x="129563" y="70926"/>
                  <a:pt x="112358" y="82527"/>
                  <a:pt x="97759" y="97387"/>
                </a:cubicBezTo>
                <a:cubicBezTo>
                  <a:pt x="83161" y="112246"/>
                  <a:pt x="71560" y="129582"/>
                  <a:pt x="62957" y="149395"/>
                </a:cubicBezTo>
                <a:cubicBezTo>
                  <a:pt x="54354" y="169207"/>
                  <a:pt x="50053" y="190323"/>
                  <a:pt x="50053" y="212743"/>
                </a:cubicBezTo>
                <a:cubicBezTo>
                  <a:pt x="50053" y="234380"/>
                  <a:pt x="54093" y="255105"/>
                  <a:pt x="62175" y="274917"/>
                </a:cubicBezTo>
                <a:cubicBezTo>
                  <a:pt x="70256" y="294730"/>
                  <a:pt x="82118" y="312327"/>
                  <a:pt x="97759" y="327707"/>
                </a:cubicBezTo>
                <a:lnTo>
                  <a:pt x="400422" y="630370"/>
                </a:lnTo>
                <a:lnTo>
                  <a:pt x="703084" y="327707"/>
                </a:lnTo>
                <a:close/>
              </a:path>
            </a:pathLst>
          </a:custGeom>
          <a:solidFill>
            <a:srgbClr val="8B73E2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12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AC4D7FF-3E84-77A2-5647-0743A5FF33D0}"/>
              </a:ext>
            </a:extLst>
          </p:cNvPr>
          <p:cNvGrpSpPr/>
          <p:nvPr/>
        </p:nvGrpSpPr>
        <p:grpSpPr>
          <a:xfrm>
            <a:off x="3600989" y="3588366"/>
            <a:ext cx="4990022" cy="1662809"/>
            <a:chOff x="3869762" y="3107103"/>
            <a:chExt cx="4990022" cy="1662809"/>
          </a:xfrm>
        </p:grpSpPr>
        <p:sp>
          <p:nvSpPr>
            <p:cNvPr id="26" name="Rounded Rectangle 21">
              <a:extLst>
                <a:ext uri="{FF2B5EF4-FFF2-40B4-BE49-F238E27FC236}">
                  <a16:creationId xmlns:a16="http://schemas.microsoft.com/office/drawing/2014/main" id="{C5D1E502-C1A7-9A03-0E5D-B10F4476162C}"/>
                </a:ext>
              </a:extLst>
            </p:cNvPr>
            <p:cNvSpPr/>
            <p:nvPr/>
          </p:nvSpPr>
          <p:spPr>
            <a:xfrm>
              <a:off x="3869762" y="3107103"/>
              <a:ext cx="4990022" cy="1662809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 Placeholder 1">
              <a:extLst>
                <a:ext uri="{FF2B5EF4-FFF2-40B4-BE49-F238E27FC236}">
                  <a16:creationId xmlns:a16="http://schemas.microsoft.com/office/drawing/2014/main" id="{2096D3E1-1F45-2ADA-DFA5-5812D3D964C7}"/>
                </a:ext>
              </a:extLst>
            </p:cNvPr>
            <p:cNvSpPr txBox="1">
              <a:spLocks/>
            </p:cNvSpPr>
            <p:nvPr/>
          </p:nvSpPr>
          <p:spPr>
            <a:xfrm>
              <a:off x="4361084" y="3273266"/>
              <a:ext cx="3984288" cy="99719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7200" b="1" i="0" u="none" strike="noStrike" kern="0" cap="none" spc="-50" normalizeH="0" noProof="0">
                  <a:ln>
                    <a:noFill/>
                  </a:ln>
                  <a:solidFill>
                    <a:srgbClr val="8B73E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&gt;48,000</a:t>
              </a:r>
              <a:endParaRPr kumimoji="0" lang="en-US" sz="4800" b="1" i="0" u="none" strike="noStrike" kern="0" cap="none" spc="-50" normalizeH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7CCD0F-DA8F-7464-BE49-A31363C86E85}"/>
                </a:ext>
              </a:extLst>
            </p:cNvPr>
            <p:cNvSpPr txBox="1"/>
            <p:nvPr/>
          </p:nvSpPr>
          <p:spPr>
            <a:xfrm>
              <a:off x="3895893" y="4377548"/>
              <a:ext cx="4937760" cy="2000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COMMUNITY MEMBERS HAVE CONTRIBUTED TO .NET</a:t>
              </a:r>
              <a:endParaRPr kumimoji="0" lang="en-US" sz="13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4B2F9C6B-7D8E-CAA7-5F7C-12AA9C461DEF}"/>
              </a:ext>
            </a:extLst>
          </p:cNvPr>
          <p:cNvSpPr txBox="1">
            <a:spLocks/>
          </p:cNvSpPr>
          <p:nvPr/>
        </p:nvSpPr>
        <p:spPr>
          <a:xfrm>
            <a:off x="1503948" y="1204489"/>
            <a:ext cx="9184105" cy="182819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797999" fontAlgn="base">
              <a:spcBef>
                <a:spcPct val="0"/>
              </a:spcBef>
              <a:spcAft>
                <a:spcPct val="0"/>
              </a:spcAft>
              <a:tabLst>
                <a:tab pos="920876" algn="l"/>
              </a:tabLst>
              <a:defRPr/>
            </a:pPr>
            <a:r>
              <a:rPr lang="en-US" sz="6350" b="1" spc="-50">
                <a:ln w="3175">
                  <a:noFill/>
                </a:ln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.NET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981034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6F46-3026-1712-04F9-33EE55BA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SDK       Containers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9DB34-3275-5703-721B-D3CEE0635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1713" y="6044487"/>
            <a:ext cx="4754880" cy="246221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aka.ms/dotnet/containers/customization</a:t>
            </a:r>
            <a:endParaRPr lang="en-US">
              <a:solidFill>
                <a:schemeClr val="bg1"/>
              </a:solidFill>
              <a:cs typeface="Segoe UI" panose="020B0502040204020203" pitchFamily="34" charset="0"/>
            </a:endParaRPr>
          </a:p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891410-8D0A-3D62-3BA1-27D3D80A8058}"/>
              </a:ext>
            </a:extLst>
          </p:cNvPr>
          <p:cNvGrpSpPr/>
          <p:nvPr/>
        </p:nvGrpSpPr>
        <p:grpSpPr>
          <a:xfrm>
            <a:off x="1104100" y="4088392"/>
            <a:ext cx="10001796" cy="1179286"/>
            <a:chOff x="1104100" y="4088392"/>
            <a:chExt cx="10001796" cy="1179286"/>
          </a:xfrm>
        </p:grpSpPr>
        <p:pic>
          <p:nvPicPr>
            <p:cNvPr id="10" name="Picture 2" descr="See the source image">
              <a:extLst>
                <a:ext uri="{FF2B5EF4-FFF2-40B4-BE49-F238E27FC236}">
                  <a16:creationId xmlns:a16="http://schemas.microsoft.com/office/drawing/2014/main" id="{A09800FA-2A61-9A27-7903-39B975F47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100" y="4088392"/>
              <a:ext cx="2096506" cy="1179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See the source image">
              <a:extLst>
                <a:ext uri="{FF2B5EF4-FFF2-40B4-BE49-F238E27FC236}">
                  <a16:creationId xmlns:a16="http://schemas.microsoft.com/office/drawing/2014/main" id="{2F7C668A-76A2-A61C-E74C-DBCA77A1E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2865" y="4333672"/>
              <a:ext cx="2573031" cy="688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ontainerd hero logo">
              <a:extLst>
                <a:ext uri="{FF2B5EF4-FFF2-40B4-BE49-F238E27FC236}">
                  <a16:creationId xmlns:a16="http://schemas.microsoft.com/office/drawing/2014/main" id="{0A70ADA7-A2C9-5DC5-A9FC-BE21019364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921" y="4401042"/>
              <a:ext cx="2148796" cy="553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DF29AD75-A0E9-5E71-0BF1-D57DE2336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8031" y="4355878"/>
              <a:ext cx="1510710" cy="793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Graphic 33">
            <a:extLst>
              <a:ext uri="{FF2B5EF4-FFF2-40B4-BE49-F238E27FC236}">
                <a16:creationId xmlns:a16="http://schemas.microsoft.com/office/drawing/2014/main" id="{A069CF8D-430D-DCC4-C364-2A3D2D813527}"/>
              </a:ext>
            </a:extLst>
          </p:cNvPr>
          <p:cNvSpPr/>
          <p:nvPr/>
        </p:nvSpPr>
        <p:spPr>
          <a:xfrm>
            <a:off x="2102714" y="581909"/>
            <a:ext cx="400456" cy="350604"/>
          </a:xfrm>
          <a:custGeom>
            <a:avLst/>
            <a:gdLst>
              <a:gd name="connsiteX0" fmla="*/ 588119 w 800843"/>
              <a:gd name="connsiteY0" fmla="*/ 19 h 701147"/>
              <a:gd name="connsiteX1" fmla="*/ 671019 w 800843"/>
              <a:gd name="connsiteY1" fmla="*/ 16833 h 701147"/>
              <a:gd name="connsiteX2" fmla="*/ 738668 w 800843"/>
              <a:gd name="connsiteY2" fmla="*/ 62193 h 701147"/>
              <a:gd name="connsiteX3" fmla="*/ 784028 w 800843"/>
              <a:gd name="connsiteY3" fmla="*/ 129843 h 701147"/>
              <a:gd name="connsiteX4" fmla="*/ 800843 w 800843"/>
              <a:gd name="connsiteY4" fmla="*/ 212743 h 701147"/>
              <a:gd name="connsiteX5" fmla="*/ 784811 w 800843"/>
              <a:gd name="connsiteY5" fmla="*/ 294469 h 701147"/>
              <a:gd name="connsiteX6" fmla="*/ 738668 w 800843"/>
              <a:gd name="connsiteY6" fmla="*/ 363292 h 701147"/>
              <a:gd name="connsiteX7" fmla="*/ 400422 w 800843"/>
              <a:gd name="connsiteY7" fmla="*/ 701147 h 701147"/>
              <a:gd name="connsiteX8" fmla="*/ 62175 w 800843"/>
              <a:gd name="connsiteY8" fmla="*/ 363292 h 701147"/>
              <a:gd name="connsiteX9" fmla="*/ 16424 w 800843"/>
              <a:gd name="connsiteY9" fmla="*/ 294469 h 701147"/>
              <a:gd name="connsiteX10" fmla="*/ 0 w 800843"/>
              <a:gd name="connsiteY10" fmla="*/ 212743 h 701147"/>
              <a:gd name="connsiteX11" fmla="*/ 16424 w 800843"/>
              <a:gd name="connsiteY11" fmla="*/ 130234 h 701147"/>
              <a:gd name="connsiteX12" fmla="*/ 62175 w 800843"/>
              <a:gd name="connsiteY12" fmla="*/ 62584 h 701147"/>
              <a:gd name="connsiteX13" fmla="*/ 129824 w 800843"/>
              <a:gd name="connsiteY13" fmla="*/ 16833 h 701147"/>
              <a:gd name="connsiteX14" fmla="*/ 212724 w 800843"/>
              <a:gd name="connsiteY14" fmla="*/ 19 h 701147"/>
              <a:gd name="connsiteX15" fmla="*/ 270597 w 800843"/>
              <a:gd name="connsiteY15" fmla="*/ 7448 h 701147"/>
              <a:gd name="connsiteX16" fmla="*/ 317522 w 800843"/>
              <a:gd name="connsiteY16" fmla="*/ 27782 h 701147"/>
              <a:gd name="connsiteX17" fmla="*/ 358972 w 800843"/>
              <a:gd name="connsiteY17" fmla="*/ 59456 h 701147"/>
              <a:gd name="connsiteX18" fmla="*/ 400422 w 800843"/>
              <a:gd name="connsiteY18" fmla="*/ 99733 h 701147"/>
              <a:gd name="connsiteX19" fmla="*/ 441480 w 800843"/>
              <a:gd name="connsiteY19" fmla="*/ 59456 h 701147"/>
              <a:gd name="connsiteX20" fmla="*/ 482930 w 800843"/>
              <a:gd name="connsiteY20" fmla="*/ 28173 h 701147"/>
              <a:gd name="connsiteX21" fmla="*/ 530246 w 800843"/>
              <a:gd name="connsiteY21" fmla="*/ 7448 h 701147"/>
              <a:gd name="connsiteX22" fmla="*/ 588119 w 800843"/>
              <a:gd name="connsiteY22" fmla="*/ 19 h 701147"/>
              <a:gd name="connsiteX23" fmla="*/ 703084 w 800843"/>
              <a:gd name="connsiteY23" fmla="*/ 327707 h 701147"/>
              <a:gd name="connsiteX24" fmla="*/ 738277 w 800843"/>
              <a:gd name="connsiteY24" fmla="*/ 274917 h 701147"/>
              <a:gd name="connsiteX25" fmla="*/ 750399 w 800843"/>
              <a:gd name="connsiteY25" fmla="*/ 212743 h 701147"/>
              <a:gd name="connsiteX26" fmla="*/ 737886 w 800843"/>
              <a:gd name="connsiteY26" fmla="*/ 149395 h 701147"/>
              <a:gd name="connsiteX27" fmla="*/ 703475 w 800843"/>
              <a:gd name="connsiteY27" fmla="*/ 98169 h 701147"/>
              <a:gd name="connsiteX28" fmla="*/ 651858 w 800843"/>
              <a:gd name="connsiteY28" fmla="*/ 64149 h 701147"/>
              <a:gd name="connsiteX29" fmla="*/ 588119 w 800843"/>
              <a:gd name="connsiteY29" fmla="*/ 51635 h 701147"/>
              <a:gd name="connsiteX30" fmla="*/ 529855 w 800843"/>
              <a:gd name="connsiteY30" fmla="*/ 61802 h 701147"/>
              <a:gd name="connsiteX31" fmla="*/ 482930 w 800843"/>
              <a:gd name="connsiteY31" fmla="*/ 89175 h 701147"/>
              <a:gd name="connsiteX32" fmla="*/ 441871 w 800843"/>
              <a:gd name="connsiteY32" fmla="*/ 127106 h 701147"/>
              <a:gd name="connsiteX33" fmla="*/ 400422 w 800843"/>
              <a:gd name="connsiteY33" fmla="*/ 170511 h 701147"/>
              <a:gd name="connsiteX34" fmla="*/ 359363 w 800843"/>
              <a:gd name="connsiteY34" fmla="*/ 127888 h 701147"/>
              <a:gd name="connsiteX35" fmla="*/ 317913 w 800843"/>
              <a:gd name="connsiteY35" fmla="*/ 89175 h 701147"/>
              <a:gd name="connsiteX36" fmla="*/ 270597 w 800843"/>
              <a:gd name="connsiteY36" fmla="*/ 61020 h 701147"/>
              <a:gd name="connsiteX37" fmla="*/ 212724 w 800843"/>
              <a:gd name="connsiteY37" fmla="*/ 50071 h 701147"/>
              <a:gd name="connsiteX38" fmla="*/ 149376 w 800843"/>
              <a:gd name="connsiteY38" fmla="*/ 62584 h 701147"/>
              <a:gd name="connsiteX39" fmla="*/ 97759 w 800843"/>
              <a:gd name="connsiteY39" fmla="*/ 97387 h 701147"/>
              <a:gd name="connsiteX40" fmla="*/ 62957 w 800843"/>
              <a:gd name="connsiteY40" fmla="*/ 149395 h 701147"/>
              <a:gd name="connsiteX41" fmla="*/ 50053 w 800843"/>
              <a:gd name="connsiteY41" fmla="*/ 212743 h 701147"/>
              <a:gd name="connsiteX42" fmla="*/ 62175 w 800843"/>
              <a:gd name="connsiteY42" fmla="*/ 274917 h 701147"/>
              <a:gd name="connsiteX43" fmla="*/ 97759 w 800843"/>
              <a:gd name="connsiteY43" fmla="*/ 327707 h 701147"/>
              <a:gd name="connsiteX44" fmla="*/ 400422 w 800843"/>
              <a:gd name="connsiteY44" fmla="*/ 630370 h 701147"/>
              <a:gd name="connsiteX45" fmla="*/ 703084 w 800843"/>
              <a:gd name="connsiteY45" fmla="*/ 327707 h 7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00843" h="701147">
                <a:moveTo>
                  <a:pt x="588119" y="19"/>
                </a:moveTo>
                <a:cubicBezTo>
                  <a:pt x="617576" y="19"/>
                  <a:pt x="645210" y="5623"/>
                  <a:pt x="671019" y="16833"/>
                </a:cubicBezTo>
                <a:cubicBezTo>
                  <a:pt x="696827" y="28043"/>
                  <a:pt x="719378" y="43163"/>
                  <a:pt x="738668" y="62193"/>
                </a:cubicBezTo>
                <a:cubicBezTo>
                  <a:pt x="757958" y="81224"/>
                  <a:pt x="773079" y="103774"/>
                  <a:pt x="784028" y="129843"/>
                </a:cubicBezTo>
                <a:cubicBezTo>
                  <a:pt x="794977" y="155912"/>
                  <a:pt x="800581" y="183545"/>
                  <a:pt x="800843" y="212743"/>
                </a:cubicBezTo>
                <a:cubicBezTo>
                  <a:pt x="800843" y="241158"/>
                  <a:pt x="795498" y="268400"/>
                  <a:pt x="784811" y="294469"/>
                </a:cubicBezTo>
                <a:cubicBezTo>
                  <a:pt x="774124" y="320538"/>
                  <a:pt x="758740" y="343478"/>
                  <a:pt x="738668" y="363292"/>
                </a:cubicBezTo>
                <a:lnTo>
                  <a:pt x="400422" y="701147"/>
                </a:lnTo>
                <a:lnTo>
                  <a:pt x="62175" y="363292"/>
                </a:lnTo>
                <a:cubicBezTo>
                  <a:pt x="42362" y="343478"/>
                  <a:pt x="27112" y="320538"/>
                  <a:pt x="16424" y="294469"/>
                </a:cubicBezTo>
                <a:cubicBezTo>
                  <a:pt x="5735" y="268400"/>
                  <a:pt x="261" y="241158"/>
                  <a:pt x="0" y="212743"/>
                </a:cubicBezTo>
                <a:cubicBezTo>
                  <a:pt x="0" y="183545"/>
                  <a:pt x="5475" y="156042"/>
                  <a:pt x="16424" y="130234"/>
                </a:cubicBezTo>
                <a:cubicBezTo>
                  <a:pt x="27373" y="104425"/>
                  <a:pt x="42623" y="81876"/>
                  <a:pt x="62175" y="62584"/>
                </a:cubicBezTo>
                <a:cubicBezTo>
                  <a:pt x="81727" y="43293"/>
                  <a:pt x="104277" y="28043"/>
                  <a:pt x="129824" y="16833"/>
                </a:cubicBezTo>
                <a:cubicBezTo>
                  <a:pt x="155372" y="5623"/>
                  <a:pt x="183005" y="19"/>
                  <a:pt x="212724" y="19"/>
                </a:cubicBezTo>
                <a:cubicBezTo>
                  <a:pt x="234361" y="19"/>
                  <a:pt x="253653" y="2495"/>
                  <a:pt x="270597" y="7448"/>
                </a:cubicBezTo>
                <a:cubicBezTo>
                  <a:pt x="287542" y="12402"/>
                  <a:pt x="303184" y="19179"/>
                  <a:pt x="317522" y="27782"/>
                </a:cubicBezTo>
                <a:cubicBezTo>
                  <a:pt x="331860" y="36385"/>
                  <a:pt x="345676" y="46943"/>
                  <a:pt x="358972" y="59456"/>
                </a:cubicBezTo>
                <a:cubicBezTo>
                  <a:pt x="372267" y="71969"/>
                  <a:pt x="386083" y="85395"/>
                  <a:pt x="400422" y="99733"/>
                </a:cubicBezTo>
                <a:cubicBezTo>
                  <a:pt x="414761" y="85134"/>
                  <a:pt x="428447" y="71709"/>
                  <a:pt x="441480" y="59456"/>
                </a:cubicBezTo>
                <a:cubicBezTo>
                  <a:pt x="454514" y="47204"/>
                  <a:pt x="468333" y="36776"/>
                  <a:pt x="482930" y="28173"/>
                </a:cubicBezTo>
                <a:cubicBezTo>
                  <a:pt x="497528" y="19570"/>
                  <a:pt x="513302" y="12662"/>
                  <a:pt x="530246" y="7448"/>
                </a:cubicBezTo>
                <a:cubicBezTo>
                  <a:pt x="547189" y="2235"/>
                  <a:pt x="566483" y="-242"/>
                  <a:pt x="588119" y="19"/>
                </a:cubicBezTo>
                <a:close/>
                <a:moveTo>
                  <a:pt x="703084" y="327707"/>
                </a:moveTo>
                <a:cubicBezTo>
                  <a:pt x="718463" y="312327"/>
                  <a:pt x="730194" y="294730"/>
                  <a:pt x="738277" y="274917"/>
                </a:cubicBezTo>
                <a:cubicBezTo>
                  <a:pt x="746360" y="255105"/>
                  <a:pt x="750399" y="234380"/>
                  <a:pt x="750399" y="212743"/>
                </a:cubicBezTo>
                <a:cubicBezTo>
                  <a:pt x="750399" y="190062"/>
                  <a:pt x="746227" y="168946"/>
                  <a:pt x="737886" y="149395"/>
                </a:cubicBezTo>
                <a:cubicBezTo>
                  <a:pt x="729545" y="129843"/>
                  <a:pt x="718072" y="112767"/>
                  <a:pt x="703475" y="98169"/>
                </a:cubicBezTo>
                <a:cubicBezTo>
                  <a:pt x="688878" y="83570"/>
                  <a:pt x="671672" y="72230"/>
                  <a:pt x="651858" y="64149"/>
                </a:cubicBezTo>
                <a:cubicBezTo>
                  <a:pt x="632044" y="56067"/>
                  <a:pt x="610799" y="51896"/>
                  <a:pt x="588119" y="51635"/>
                </a:cubicBezTo>
                <a:cubicBezTo>
                  <a:pt x="566221" y="51635"/>
                  <a:pt x="546798" y="55025"/>
                  <a:pt x="529855" y="61802"/>
                </a:cubicBezTo>
                <a:cubicBezTo>
                  <a:pt x="512911" y="68580"/>
                  <a:pt x="497270" y="77705"/>
                  <a:pt x="482930" y="89175"/>
                </a:cubicBezTo>
                <a:cubicBezTo>
                  <a:pt x="468591" y="100645"/>
                  <a:pt x="454905" y="113289"/>
                  <a:pt x="441871" y="127106"/>
                </a:cubicBezTo>
                <a:cubicBezTo>
                  <a:pt x="428838" y="140922"/>
                  <a:pt x="415019" y="155390"/>
                  <a:pt x="400422" y="170511"/>
                </a:cubicBezTo>
                <a:cubicBezTo>
                  <a:pt x="386344" y="156433"/>
                  <a:pt x="372658" y="142226"/>
                  <a:pt x="359363" y="127888"/>
                </a:cubicBezTo>
                <a:cubicBezTo>
                  <a:pt x="346067" y="113549"/>
                  <a:pt x="332251" y="100645"/>
                  <a:pt x="317913" y="89175"/>
                </a:cubicBezTo>
                <a:cubicBezTo>
                  <a:pt x="303575" y="77705"/>
                  <a:pt x="287803" y="68320"/>
                  <a:pt x="270597" y="61020"/>
                </a:cubicBezTo>
                <a:cubicBezTo>
                  <a:pt x="253392" y="53721"/>
                  <a:pt x="234101" y="50071"/>
                  <a:pt x="212724" y="50071"/>
                </a:cubicBezTo>
                <a:cubicBezTo>
                  <a:pt x="190305" y="50071"/>
                  <a:pt x="169189" y="54243"/>
                  <a:pt x="149376" y="62584"/>
                </a:cubicBezTo>
                <a:cubicBezTo>
                  <a:pt x="129563" y="70926"/>
                  <a:pt x="112358" y="82527"/>
                  <a:pt x="97759" y="97387"/>
                </a:cubicBezTo>
                <a:cubicBezTo>
                  <a:pt x="83161" y="112246"/>
                  <a:pt x="71560" y="129582"/>
                  <a:pt x="62957" y="149395"/>
                </a:cubicBezTo>
                <a:cubicBezTo>
                  <a:pt x="54354" y="169207"/>
                  <a:pt x="50053" y="190323"/>
                  <a:pt x="50053" y="212743"/>
                </a:cubicBezTo>
                <a:cubicBezTo>
                  <a:pt x="50053" y="234380"/>
                  <a:pt x="54093" y="255105"/>
                  <a:pt x="62175" y="274917"/>
                </a:cubicBezTo>
                <a:cubicBezTo>
                  <a:pt x="70256" y="294730"/>
                  <a:pt x="82118" y="312327"/>
                  <a:pt x="97759" y="327707"/>
                </a:cubicBezTo>
                <a:lnTo>
                  <a:pt x="400422" y="630370"/>
                </a:lnTo>
                <a:lnTo>
                  <a:pt x="703084" y="327707"/>
                </a:lnTo>
                <a:close/>
              </a:path>
            </a:pathLst>
          </a:custGeom>
          <a:solidFill>
            <a:srgbClr val="8B73E2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936E59-8BB4-C9C6-495F-9224504DEDF6}"/>
              </a:ext>
            </a:extLst>
          </p:cNvPr>
          <p:cNvGrpSpPr/>
          <p:nvPr/>
        </p:nvGrpSpPr>
        <p:grpSpPr>
          <a:xfrm>
            <a:off x="1086104" y="1731915"/>
            <a:ext cx="10019792" cy="2228217"/>
            <a:chOff x="1086104" y="1800570"/>
            <a:chExt cx="10019792" cy="222821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9EDCA01-734D-0FA3-3F37-F5E1FA49B026}"/>
                </a:ext>
              </a:extLst>
            </p:cNvPr>
            <p:cNvSpPr/>
            <p:nvPr/>
          </p:nvSpPr>
          <p:spPr bwMode="auto">
            <a:xfrm>
              <a:off x="1086104" y="1800570"/>
              <a:ext cx="10019792" cy="2228217"/>
            </a:xfrm>
            <a:prstGeom prst="roundRect">
              <a:avLst>
                <a:gd name="adj" fmla="val 7706"/>
              </a:avLst>
            </a:prstGeom>
            <a:solidFill>
              <a:srgbClr val="000000"/>
            </a:solidFill>
            <a:ln>
              <a:solidFill>
                <a:srgbClr val="41414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50E276-7541-932E-7FFF-6C366662E697}"/>
                </a:ext>
              </a:extLst>
            </p:cNvPr>
            <p:cNvSpPr txBox="1"/>
            <p:nvPr/>
          </p:nvSpPr>
          <p:spPr>
            <a:xfrm>
              <a:off x="1294212" y="2669624"/>
              <a:ext cx="9473023" cy="1027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5" b="0" i="0" u="none" strike="noStrike" kern="1200" cap="none" spc="0" normalizeH="0" baseline="0" noProof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25" b="0" i="0" u="none" strike="noStrike" kern="1200" cap="none" spc="0" normalizeH="0" baseline="0" noProof="0">
                  <a:ln>
                    <a:noFill/>
                  </a:ln>
                  <a:solidFill>
                    <a:srgbClr val="569CD6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dotnet</a:t>
              </a:r>
              <a:r>
                <a:rPr kumimoji="0" lang="en-US" sz="2225" b="0" i="0" u="none" strike="noStrike" kern="1200" cap="none" spc="0" normalizeH="0" baseline="0" noProof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</a:t>
              </a:r>
              <a:r>
                <a:rPr lang="en-US" sz="2225">
                  <a:solidFill>
                    <a:srgbClr val="D2D2D2"/>
                  </a:solidFill>
                  <a:latin typeface="Consolas" panose="020B0609020204030204" pitchFamily="49" charset="0"/>
                </a:rPr>
                <a:t>publish</a:t>
              </a:r>
              <a:r>
                <a:rPr lang="en-US" sz="2225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225">
                  <a:solidFill>
                    <a:srgbClr val="FC8F6D"/>
                  </a:solidFill>
                  <a:latin typeface="Consolas" panose="020B0609020204030204" pitchFamily="49" charset="0"/>
                </a:rPr>
                <a:t>-r</a:t>
              </a:r>
              <a:r>
                <a:rPr kumimoji="0" lang="en-US" sz="2225" b="0" i="0" u="none" strike="noStrike" kern="1200" cap="none" spc="0" normalizeH="0" baseline="0" noProof="0">
                  <a:ln>
                    <a:noFill/>
                  </a:ln>
                  <a:solidFill>
                    <a:srgbClr val="FC8F6D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</a:t>
              </a:r>
              <a:r>
                <a:rPr kumimoji="0" lang="en-US" sz="2225" b="0" i="0" u="none" strike="noStrike" kern="1200" cap="none" spc="0" normalizeH="0" baseline="0" noProof="0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linux-x64 /</a:t>
              </a:r>
              <a:r>
                <a:rPr kumimoji="0" lang="en-US" sz="2225" b="0" i="0" u="none" strike="noStrike" kern="1200" cap="none" spc="0" normalizeH="0" baseline="0" noProof="0" err="1">
                  <a:ln>
                    <a:noFill/>
                  </a:ln>
                  <a:solidFill>
                    <a:srgbClr val="D2D2D2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t:PublishContainer</a:t>
              </a:r>
              <a:r>
                <a:rPr lang="en-US" sz="2225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225">
                  <a:solidFill>
                    <a:srgbClr val="FC8F6D"/>
                  </a:solidFill>
                  <a:latin typeface="Consolas" panose="020B0609020204030204" pitchFamily="49" charset="0"/>
                </a:rPr>
                <a:t>–c</a:t>
              </a:r>
              <a:r>
                <a:rPr lang="en-US" sz="2225">
                  <a:solidFill>
                    <a:srgbClr val="CE9178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225">
                  <a:solidFill>
                    <a:srgbClr val="D2D2D2"/>
                  </a:solidFill>
                  <a:latin typeface="Consolas" panose="020B0609020204030204" pitchFamily="49" charset="0"/>
                </a:rPr>
                <a:t>Release</a:t>
              </a:r>
              <a:r>
                <a:rPr kumimoji="0" lang="en-US" sz="2225" b="0" i="0" u="none" strike="noStrike" kern="1200" cap="none" spc="0" normalizeH="0" baseline="0" noProof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 </a:t>
              </a:r>
              <a:endParaRPr kumimoji="0" lang="en-US" sz="22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2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158BB5-7B1B-E307-EDB0-7648CC71F0F7}"/>
                </a:ext>
              </a:extLst>
            </p:cNvPr>
            <p:cNvSpPr/>
            <p:nvPr/>
          </p:nvSpPr>
          <p:spPr bwMode="auto">
            <a:xfrm>
              <a:off x="1294212" y="2126224"/>
              <a:ext cx="239294" cy="239294"/>
            </a:xfrm>
            <a:prstGeom prst="ellipse">
              <a:avLst/>
            </a:prstGeom>
            <a:solidFill>
              <a:srgbClr val="FE5E5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C61177-8D31-4164-D7C5-F681281647D4}"/>
                </a:ext>
              </a:extLst>
            </p:cNvPr>
            <p:cNvSpPr/>
            <p:nvPr/>
          </p:nvSpPr>
          <p:spPr bwMode="auto">
            <a:xfrm>
              <a:off x="1674538" y="2126224"/>
              <a:ext cx="239294" cy="239294"/>
            </a:xfrm>
            <a:prstGeom prst="ellipse">
              <a:avLst/>
            </a:prstGeom>
            <a:solidFill>
              <a:srgbClr val="FFBD2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A2D755-AF1C-F6F6-D328-7ECDCB9DD450}"/>
                </a:ext>
              </a:extLst>
            </p:cNvPr>
            <p:cNvSpPr/>
            <p:nvPr/>
          </p:nvSpPr>
          <p:spPr bwMode="auto">
            <a:xfrm>
              <a:off x="2038679" y="2126224"/>
              <a:ext cx="239294" cy="239294"/>
            </a:xfrm>
            <a:prstGeom prst="ellipse">
              <a:avLst/>
            </a:prstGeom>
            <a:solidFill>
              <a:srgbClr val="27C93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564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1E0A5-A5E2-1C22-BC62-F3C385095EF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360822" y="2965449"/>
            <a:ext cx="7470356" cy="738536"/>
          </a:xfrm>
        </p:spPr>
        <p:txBody>
          <a:bodyPr>
            <a:noAutofit/>
          </a:bodyPr>
          <a:lstStyle/>
          <a:p>
            <a:r>
              <a:rPr lang="en-US" sz="4800"/>
              <a:t>.NET Containers</a:t>
            </a:r>
          </a:p>
          <a:p>
            <a:r>
              <a:rPr lang="en-US" sz="2400">
                <a:solidFill>
                  <a:schemeClr val="bg1"/>
                </a:solidFill>
                <a:latin typeface="Open Sans (body)"/>
              </a:rPr>
              <a:t>David &amp; Chet</a:t>
            </a:r>
            <a:endParaRPr lang="en-US" sz="2400">
              <a:latin typeface="Open Sans (body)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170282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2BBFFD-8086-46E4-BFE8-1D2836BC7B0D}"/>
              </a:ext>
            </a:extLst>
          </p:cNvPr>
          <p:cNvGrpSpPr/>
          <p:nvPr/>
        </p:nvGrpSpPr>
        <p:grpSpPr>
          <a:xfrm>
            <a:off x="6617020" y="1593305"/>
            <a:ext cx="5315019" cy="1522539"/>
            <a:chOff x="6617020" y="1593305"/>
            <a:chExt cx="5315019" cy="1522539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AFE311B4-BE1F-09CE-04B9-5C47ABAA7D29}"/>
                </a:ext>
              </a:extLst>
            </p:cNvPr>
            <p:cNvGrpSpPr/>
            <p:nvPr/>
          </p:nvGrpSpPr>
          <p:grpSpPr>
            <a:xfrm>
              <a:off x="6617020" y="1593305"/>
              <a:ext cx="5315019" cy="1522539"/>
              <a:chOff x="7853449" y="2877622"/>
              <a:chExt cx="5315019" cy="1522539"/>
            </a:xfrm>
          </p:grpSpPr>
          <p:sp>
            <p:nvSpPr>
              <p:cNvPr id="228" name="Rectangle: Rounded Corners 227">
                <a:extLst>
                  <a:ext uri="{FF2B5EF4-FFF2-40B4-BE49-F238E27FC236}">
                    <a16:creationId xmlns:a16="http://schemas.microsoft.com/office/drawing/2014/main" id="{0189E54C-62F9-C12A-5A68-26B131BB7DAF}"/>
                  </a:ext>
                </a:extLst>
              </p:cNvPr>
              <p:cNvSpPr/>
              <p:nvPr/>
            </p:nvSpPr>
            <p:spPr bwMode="auto">
              <a:xfrm>
                <a:off x="7853449" y="2877622"/>
                <a:ext cx="5315019" cy="1522539"/>
              </a:xfrm>
              <a:prstGeom prst="roundRect">
                <a:avLst>
                  <a:gd name="adj" fmla="val 4786"/>
                </a:avLst>
              </a:prstGeom>
              <a:gradFill>
                <a:gsLst>
                  <a:gs pos="0">
                    <a:srgbClr val="512BD4">
                      <a:alpha val="10000"/>
                    </a:srgbClr>
                  </a:gs>
                  <a:gs pos="100000">
                    <a:schemeClr val="accent3">
                      <a:alpha val="1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solidFill>
                  <a:srgbClr val="512B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E567C72E-26F7-E66A-5909-F1AA28A60007}"/>
                  </a:ext>
                </a:extLst>
              </p:cNvPr>
              <p:cNvSpPr txBox="1"/>
              <p:nvPr/>
            </p:nvSpPr>
            <p:spPr>
              <a:xfrm>
                <a:off x="9341930" y="2963943"/>
                <a:ext cx="2234201" cy="1938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 marL="457183" defTabSz="914367">
                  <a:defRPr sz="1765">
                    <a:solidFill>
                      <a:schemeClr val="lt1"/>
                    </a:solidFill>
                  </a:defRPr>
                </a:lvl2pPr>
                <a:lvl3pPr marL="914367" defTabSz="914367">
                  <a:defRPr sz="1765">
                    <a:solidFill>
                      <a:schemeClr val="lt1"/>
                    </a:solidFill>
                  </a:defRPr>
                </a:lvl3pPr>
                <a:lvl4pPr marL="1371550" defTabSz="914367">
                  <a:defRPr sz="1765">
                    <a:solidFill>
                      <a:schemeClr val="lt1"/>
                    </a:solidFill>
                  </a:defRPr>
                </a:lvl4pPr>
                <a:lvl5pPr marL="1828734" defTabSz="914367">
                  <a:defRPr sz="1765">
                    <a:solidFill>
                      <a:schemeClr val="lt1"/>
                    </a:solidFill>
                  </a:defRPr>
                </a:lvl5pPr>
                <a:lvl6pPr marL="2285918" defTabSz="914367">
                  <a:defRPr sz="1765">
                    <a:solidFill>
                      <a:schemeClr val="lt1"/>
                    </a:solidFill>
                  </a:defRPr>
                </a:lvl6pPr>
                <a:lvl7pPr marL="2743101" defTabSz="914367">
                  <a:defRPr sz="1765">
                    <a:solidFill>
                      <a:schemeClr val="lt1"/>
                    </a:solidFill>
                  </a:defRPr>
                </a:lvl7pPr>
                <a:lvl8pPr marL="3200284" defTabSz="914367">
                  <a:defRPr sz="1765">
                    <a:solidFill>
                      <a:schemeClr val="lt1"/>
                    </a:solidFill>
                  </a:defRPr>
                </a:lvl8pPr>
                <a:lvl9pPr marL="3657469" defTabSz="914367">
                  <a:defRPr sz="1765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-4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AI</a:t>
                </a:r>
                <a:endPara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276" name="Content Placeholder 6">
              <a:extLst>
                <a:ext uri="{FF2B5EF4-FFF2-40B4-BE49-F238E27FC236}">
                  <a16:creationId xmlns:a16="http://schemas.microsoft.com/office/drawing/2014/main" id="{EFF2891F-3F4C-FE97-D443-0E110EF7CBE9}"/>
                </a:ext>
              </a:extLst>
            </p:cNvPr>
            <p:cNvSpPr txBox="1">
              <a:spLocks/>
            </p:cNvSpPr>
            <p:nvPr/>
          </p:nvSpPr>
          <p:spPr>
            <a:xfrm>
              <a:off x="8689837" y="2484614"/>
              <a:ext cx="1463040" cy="252179"/>
            </a:xfrm>
            <a:prstGeom prst="rect">
              <a:avLst/>
            </a:prstGeom>
          </p:spPr>
          <p:txBody>
            <a:bodyPr/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Applied AI</a:t>
              </a:r>
            </a:p>
          </p:txBody>
        </p:sp>
        <p:sp>
          <p:nvSpPr>
            <p:cNvPr id="277" name="Content Placeholder 7">
              <a:extLst>
                <a:ext uri="{FF2B5EF4-FFF2-40B4-BE49-F238E27FC236}">
                  <a16:creationId xmlns:a16="http://schemas.microsoft.com/office/drawing/2014/main" id="{21D9AF8C-2C23-78F8-D041-1C0815FF9F1D}"/>
                </a:ext>
              </a:extLst>
            </p:cNvPr>
            <p:cNvSpPr txBox="1">
              <a:spLocks/>
            </p:cNvSpPr>
            <p:nvPr/>
          </p:nvSpPr>
          <p:spPr>
            <a:xfrm>
              <a:off x="10100039" y="2476383"/>
              <a:ext cx="1463040" cy="251853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R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200" spc="-4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/>
                </a:defRPr>
              </a:lvl1pPr>
              <a:lvl2pPr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Machine Learning</a:t>
              </a:r>
            </a:p>
          </p:txBody>
        </p:sp>
        <p:sp>
          <p:nvSpPr>
            <p:cNvPr id="278" name="Content Placeholder 8">
              <a:extLst>
                <a:ext uri="{FF2B5EF4-FFF2-40B4-BE49-F238E27FC236}">
                  <a16:creationId xmlns:a16="http://schemas.microsoft.com/office/drawing/2014/main" id="{54D94B67-587C-816A-010F-87EFA19B9610}"/>
                </a:ext>
              </a:extLst>
            </p:cNvPr>
            <p:cNvSpPr txBox="1">
              <a:spLocks/>
            </p:cNvSpPr>
            <p:nvPr/>
          </p:nvSpPr>
          <p:spPr>
            <a:xfrm>
              <a:off x="7163947" y="2484940"/>
              <a:ext cx="1463040" cy="251853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R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200" spc="-4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/>
                </a:defRPr>
              </a:lvl1pPr>
              <a:lvl2pPr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Cognitive Services</a:t>
              </a:r>
            </a:p>
          </p:txBody>
        </p:sp>
        <p:pic>
          <p:nvPicPr>
            <p:cNvPr id="308" name="Graphic 307">
              <a:extLst>
                <a:ext uri="{FF2B5EF4-FFF2-40B4-BE49-F238E27FC236}">
                  <a16:creationId xmlns:a16="http://schemas.microsoft.com/office/drawing/2014/main" id="{D8112D0C-3D26-223D-56B1-B1B2AAB28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89587" y="1925577"/>
              <a:ext cx="520794" cy="520794"/>
            </a:xfrm>
            <a:prstGeom prst="rect">
              <a:avLst/>
            </a:prstGeom>
          </p:spPr>
        </p:pic>
        <p:pic>
          <p:nvPicPr>
            <p:cNvPr id="309" name="Graphic 308">
              <a:extLst>
                <a:ext uri="{FF2B5EF4-FFF2-40B4-BE49-F238E27FC236}">
                  <a16:creationId xmlns:a16="http://schemas.microsoft.com/office/drawing/2014/main" id="{870F0DF0-7D7E-E30C-9708-2E9CCB2B7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41585" y="1962009"/>
              <a:ext cx="566327" cy="440476"/>
            </a:xfrm>
            <a:prstGeom prst="rect">
              <a:avLst/>
            </a:prstGeom>
          </p:spPr>
        </p:pic>
        <p:pic>
          <p:nvPicPr>
            <p:cNvPr id="310" name="Graphic 309">
              <a:extLst>
                <a:ext uri="{FF2B5EF4-FFF2-40B4-BE49-F238E27FC236}">
                  <a16:creationId xmlns:a16="http://schemas.microsoft.com/office/drawing/2014/main" id="{E489DFF9-1E15-C600-EE6C-425C08960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24993" y="1962009"/>
              <a:ext cx="520794" cy="520794"/>
            </a:xfrm>
            <a:prstGeom prst="rect">
              <a:avLst/>
            </a:prstGeom>
          </p:spPr>
        </p:pic>
      </p:grpSp>
      <p:grpSp>
        <p:nvGrpSpPr>
          <p:cNvPr id="213" name="Group 212" descr="Development tools">
            <a:extLst>
              <a:ext uri="{FF2B5EF4-FFF2-40B4-BE49-F238E27FC236}">
                <a16:creationId xmlns:a16="http://schemas.microsoft.com/office/drawing/2014/main" id="{A8F83EBE-D1A9-651A-D040-DAEA070A397F}"/>
              </a:ext>
            </a:extLst>
          </p:cNvPr>
          <p:cNvGrpSpPr/>
          <p:nvPr/>
        </p:nvGrpSpPr>
        <p:grpSpPr>
          <a:xfrm>
            <a:off x="259961" y="3213672"/>
            <a:ext cx="2799514" cy="2749808"/>
            <a:chOff x="259961" y="3213672"/>
            <a:chExt cx="2799514" cy="2749808"/>
          </a:xfrm>
        </p:grpSpPr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CF0A2D64-3B35-3114-7E8B-00E2FFBBC3CD}"/>
                </a:ext>
              </a:extLst>
            </p:cNvPr>
            <p:cNvSpPr/>
            <p:nvPr/>
          </p:nvSpPr>
          <p:spPr bwMode="auto">
            <a:xfrm>
              <a:off x="259961" y="3213672"/>
              <a:ext cx="2799514" cy="2749808"/>
            </a:xfrm>
            <a:prstGeom prst="roundRect">
              <a:avLst>
                <a:gd name="adj" fmla="val 2868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9525" cap="flat" cmpd="sng" algn="ctr">
              <a:solidFill>
                <a:srgbClr val="512B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7E549A9-7813-CECC-59C5-644B287127D7}"/>
                </a:ext>
              </a:extLst>
            </p:cNvPr>
            <p:cNvSpPr txBox="1"/>
            <p:nvPr/>
          </p:nvSpPr>
          <p:spPr>
            <a:xfrm>
              <a:off x="542618" y="3318320"/>
              <a:ext cx="2234201" cy="1938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Development tools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B040806E-D9DE-433C-1CC7-02E86C521456}"/>
                </a:ext>
              </a:extLst>
            </p:cNvPr>
            <p:cNvGrpSpPr/>
            <p:nvPr/>
          </p:nvGrpSpPr>
          <p:grpSpPr>
            <a:xfrm>
              <a:off x="552892" y="3662746"/>
              <a:ext cx="947065" cy="331934"/>
              <a:chOff x="552892" y="3609343"/>
              <a:chExt cx="947065" cy="331934"/>
            </a:xfrm>
          </p:grpSpPr>
          <p:pic>
            <p:nvPicPr>
              <p:cNvPr id="225" name="Graphic 224" descr="GitHub logo">
                <a:extLst>
                  <a:ext uri="{FF2B5EF4-FFF2-40B4-BE49-F238E27FC236}">
                    <a16:creationId xmlns:a16="http://schemas.microsoft.com/office/drawing/2014/main" id="{8E221A54-B640-E391-F165-534E757A4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2892" y="3609343"/>
                <a:ext cx="340374" cy="331934"/>
              </a:xfrm>
              <a:prstGeom prst="rect">
                <a:avLst/>
              </a:prstGeom>
            </p:spPr>
          </p:pic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1D925EF-C229-F41E-0A01-8933B00E6A70}"/>
                  </a:ext>
                </a:extLst>
              </p:cNvPr>
              <p:cNvSpPr/>
              <p:nvPr/>
            </p:nvSpPr>
            <p:spPr bwMode="auto">
              <a:xfrm>
                <a:off x="1030598" y="3692211"/>
                <a:ext cx="469359" cy="1661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GitHub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824309D-3D42-3BD5-0666-E915B0E7A711}"/>
                </a:ext>
              </a:extLst>
            </p:cNvPr>
            <p:cNvGrpSpPr/>
            <p:nvPr/>
          </p:nvGrpSpPr>
          <p:grpSpPr>
            <a:xfrm>
              <a:off x="554938" y="4482644"/>
              <a:ext cx="2027623" cy="338328"/>
              <a:chOff x="527724" y="2488382"/>
              <a:chExt cx="2027623" cy="338328"/>
            </a:xfrm>
          </p:grpSpPr>
          <p:pic>
            <p:nvPicPr>
              <p:cNvPr id="223" name="Graphic 222">
                <a:extLst>
                  <a:ext uri="{FF2B5EF4-FFF2-40B4-BE49-F238E27FC236}">
                    <a16:creationId xmlns:a16="http://schemas.microsoft.com/office/drawing/2014/main" id="{48985A7D-7137-F27F-CF76-9CFF6EA98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27724" y="2488382"/>
                <a:ext cx="338328" cy="338328"/>
              </a:xfrm>
              <a:prstGeom prst="rect">
                <a:avLst/>
              </a:prstGeom>
            </p:spPr>
          </p:pic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76482F9-13F4-F901-9542-9395CFFB34FA}"/>
                  </a:ext>
                </a:extLst>
              </p:cNvPr>
              <p:cNvSpPr/>
              <p:nvPr/>
            </p:nvSpPr>
            <p:spPr bwMode="auto">
              <a:xfrm>
                <a:off x="1003384" y="2589028"/>
                <a:ext cx="1551963" cy="1661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API Management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17FCDCBC-A04D-B32F-8173-05B2788ED4E3}"/>
                </a:ext>
              </a:extLst>
            </p:cNvPr>
            <p:cNvGrpSpPr/>
            <p:nvPr/>
          </p:nvGrpSpPr>
          <p:grpSpPr>
            <a:xfrm>
              <a:off x="542618" y="4905030"/>
              <a:ext cx="2092578" cy="338328"/>
              <a:chOff x="527724" y="2488382"/>
              <a:chExt cx="2092578" cy="338328"/>
            </a:xfrm>
          </p:grpSpPr>
          <p:pic>
            <p:nvPicPr>
              <p:cNvPr id="221" name="Graphic 220">
                <a:extLst>
                  <a:ext uri="{FF2B5EF4-FFF2-40B4-BE49-F238E27FC236}">
                    <a16:creationId xmlns:a16="http://schemas.microsoft.com/office/drawing/2014/main" id="{A0505789-25C8-B32A-6D56-90EF997E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27724" y="2488382"/>
                <a:ext cx="338328" cy="338328"/>
              </a:xfrm>
              <a:prstGeom prst="rect">
                <a:avLst/>
              </a:prstGeom>
            </p:spPr>
          </p:pic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AFB020B-FA13-9A00-F72A-11F9FCE8B6AB}"/>
                  </a:ext>
                </a:extLst>
              </p:cNvPr>
              <p:cNvSpPr/>
              <p:nvPr/>
            </p:nvSpPr>
            <p:spPr bwMode="auto">
              <a:xfrm>
                <a:off x="1003384" y="2589028"/>
                <a:ext cx="1616918" cy="1661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Container Registry</a:t>
                </a:r>
              </a:p>
            </p:txBody>
          </p:sp>
        </p:grp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344B9E7-D2FD-9BC0-C12C-BCB4964C51B2}"/>
                </a:ext>
              </a:extLst>
            </p:cNvPr>
            <p:cNvSpPr/>
            <p:nvPr/>
          </p:nvSpPr>
          <p:spPr bwMode="auto">
            <a:xfrm>
              <a:off x="1003384" y="4178322"/>
              <a:ext cx="1217706" cy="1661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4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Visual Studio Code</a:t>
              </a:r>
            </a:p>
          </p:txBody>
        </p:sp>
        <p:pic>
          <p:nvPicPr>
            <p:cNvPr id="220" name="Picture 4">
              <a:extLst>
                <a:ext uri="{FF2B5EF4-FFF2-40B4-BE49-F238E27FC236}">
                  <a16:creationId xmlns:a16="http://schemas.microsoft.com/office/drawing/2014/main" id="{DC6E29B5-B354-438D-BFF2-92F5A51F4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80" y="4131838"/>
              <a:ext cx="259170" cy="259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0" name="Group 229" descr="Security">
            <a:extLst>
              <a:ext uri="{FF2B5EF4-FFF2-40B4-BE49-F238E27FC236}">
                <a16:creationId xmlns:a16="http://schemas.microsoft.com/office/drawing/2014/main" id="{3586F22D-7559-5DC5-46B1-9581596118F2}"/>
              </a:ext>
            </a:extLst>
          </p:cNvPr>
          <p:cNvGrpSpPr/>
          <p:nvPr/>
        </p:nvGrpSpPr>
        <p:grpSpPr>
          <a:xfrm>
            <a:off x="3163304" y="1595092"/>
            <a:ext cx="3360985" cy="1520733"/>
            <a:chOff x="3118754" y="1273629"/>
            <a:chExt cx="3360985" cy="1520733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3499954A-4D4A-2D13-FA54-43B326884E81}"/>
                </a:ext>
              </a:extLst>
            </p:cNvPr>
            <p:cNvGrpSpPr/>
            <p:nvPr/>
          </p:nvGrpSpPr>
          <p:grpSpPr>
            <a:xfrm>
              <a:off x="3118754" y="1273629"/>
              <a:ext cx="3360985" cy="1520733"/>
              <a:chOff x="3271155" y="3234014"/>
              <a:chExt cx="3360985" cy="1520733"/>
            </a:xfrm>
          </p:grpSpPr>
          <p:sp>
            <p:nvSpPr>
              <p:cNvPr id="239" name="Rectangle: Rounded Corners 238">
                <a:extLst>
                  <a:ext uri="{FF2B5EF4-FFF2-40B4-BE49-F238E27FC236}">
                    <a16:creationId xmlns:a16="http://schemas.microsoft.com/office/drawing/2014/main" id="{49D3FED4-2372-605F-191C-2E71E49C3830}"/>
                  </a:ext>
                </a:extLst>
              </p:cNvPr>
              <p:cNvSpPr/>
              <p:nvPr/>
            </p:nvSpPr>
            <p:spPr bwMode="auto">
              <a:xfrm>
                <a:off x="3271155" y="3234014"/>
                <a:ext cx="3360985" cy="1520733"/>
              </a:xfrm>
              <a:prstGeom prst="roundRect">
                <a:avLst>
                  <a:gd name="adj" fmla="val 5172"/>
                </a:avLst>
              </a:prstGeom>
              <a:gradFill>
                <a:gsLst>
                  <a:gs pos="0">
                    <a:srgbClr val="512BD4">
                      <a:alpha val="10000"/>
                    </a:srgbClr>
                  </a:gs>
                  <a:gs pos="100000">
                    <a:schemeClr val="accent3">
                      <a:alpha val="1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solidFill>
                  <a:srgbClr val="512B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C1FF43F-DF81-7D90-8BC1-473328BA6A22}"/>
                  </a:ext>
                </a:extLst>
              </p:cNvPr>
              <p:cNvSpPr txBox="1"/>
              <p:nvPr/>
            </p:nvSpPr>
            <p:spPr>
              <a:xfrm>
                <a:off x="3863395" y="3322488"/>
                <a:ext cx="2234201" cy="1938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 marL="457183" defTabSz="914367">
                  <a:defRPr sz="1765">
                    <a:solidFill>
                      <a:schemeClr val="lt1"/>
                    </a:solidFill>
                  </a:defRPr>
                </a:lvl2pPr>
                <a:lvl3pPr marL="914367" defTabSz="914367">
                  <a:defRPr sz="1765">
                    <a:solidFill>
                      <a:schemeClr val="lt1"/>
                    </a:solidFill>
                  </a:defRPr>
                </a:lvl3pPr>
                <a:lvl4pPr marL="1371550" defTabSz="914367">
                  <a:defRPr sz="1765">
                    <a:solidFill>
                      <a:schemeClr val="lt1"/>
                    </a:solidFill>
                  </a:defRPr>
                </a:lvl4pPr>
                <a:lvl5pPr marL="1828734" defTabSz="914367">
                  <a:defRPr sz="1765">
                    <a:solidFill>
                      <a:schemeClr val="lt1"/>
                    </a:solidFill>
                  </a:defRPr>
                </a:lvl5pPr>
                <a:lvl6pPr marL="2285918" defTabSz="914367">
                  <a:defRPr sz="1765">
                    <a:solidFill>
                      <a:schemeClr val="lt1"/>
                    </a:solidFill>
                  </a:defRPr>
                </a:lvl6pPr>
                <a:lvl7pPr marL="2743101" defTabSz="914367">
                  <a:defRPr sz="1765">
                    <a:solidFill>
                      <a:schemeClr val="lt1"/>
                    </a:solidFill>
                  </a:defRPr>
                </a:lvl7pPr>
                <a:lvl8pPr marL="3200284" defTabSz="914367">
                  <a:defRPr sz="1765">
                    <a:solidFill>
                      <a:schemeClr val="lt1"/>
                    </a:solidFill>
                  </a:defRPr>
                </a:lvl8pPr>
                <a:lvl9pPr marL="3657469" defTabSz="914367">
                  <a:defRPr sz="1765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-4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Security</a:t>
                </a:r>
                <a:endPara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E892B54-1E23-D43B-47DA-47B31643915A}"/>
                </a:ext>
              </a:extLst>
            </p:cNvPr>
            <p:cNvGrpSpPr/>
            <p:nvPr/>
          </p:nvGrpSpPr>
          <p:grpSpPr>
            <a:xfrm>
              <a:off x="3563968" y="1771030"/>
              <a:ext cx="2605961" cy="775952"/>
              <a:chOff x="4366107" y="1844421"/>
              <a:chExt cx="2605961" cy="775952"/>
            </a:xfrm>
          </p:grpSpPr>
          <p:pic>
            <p:nvPicPr>
              <p:cNvPr id="233" name="Graphic 232">
                <a:extLst>
                  <a:ext uri="{FF2B5EF4-FFF2-40B4-BE49-F238E27FC236}">
                    <a16:creationId xmlns:a16="http://schemas.microsoft.com/office/drawing/2014/main" id="{31D1196B-3A48-36D8-76A2-374236320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505031" y="1844421"/>
                <a:ext cx="328550" cy="328550"/>
              </a:xfrm>
              <a:prstGeom prst="rect">
                <a:avLst/>
              </a:prstGeom>
              <a:effectLst/>
            </p:spPr>
          </p:pic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4353B45-C765-2A3F-67CC-CDA8375F5A04}"/>
                  </a:ext>
                </a:extLst>
              </p:cNvPr>
              <p:cNvSpPr txBox="1"/>
              <p:nvPr/>
            </p:nvSpPr>
            <p:spPr>
              <a:xfrm>
                <a:off x="4366107" y="2285240"/>
                <a:ext cx="606399" cy="33513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Active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Directory</a:t>
                </a:r>
              </a:p>
            </p:txBody>
          </p:sp>
          <p:pic>
            <p:nvPicPr>
              <p:cNvPr id="235" name="Graphic 234">
                <a:extLst>
                  <a:ext uri="{FF2B5EF4-FFF2-40B4-BE49-F238E27FC236}">
                    <a16:creationId xmlns:a16="http://schemas.microsoft.com/office/drawing/2014/main" id="{684DA386-5892-D921-2523-74C8D22B0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486925" y="1844421"/>
                <a:ext cx="328550" cy="328550"/>
              </a:xfrm>
              <a:prstGeom prst="rect">
                <a:avLst/>
              </a:prstGeom>
              <a:effectLst/>
            </p:spPr>
          </p:pic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51D801F7-3C24-64FE-C101-45FBFABFC776}"/>
                  </a:ext>
                </a:extLst>
              </p:cNvPr>
              <p:cNvSpPr txBox="1"/>
              <p:nvPr/>
            </p:nvSpPr>
            <p:spPr>
              <a:xfrm>
                <a:off x="5239720" y="2285240"/>
                <a:ext cx="822960" cy="33513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Policy</a:t>
                </a: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A3F8C599-D15A-C4B8-11C8-E391FC2314B5}"/>
                  </a:ext>
                </a:extLst>
              </p:cNvPr>
              <p:cNvSpPr txBox="1"/>
              <p:nvPr/>
            </p:nvSpPr>
            <p:spPr>
              <a:xfrm>
                <a:off x="6149108" y="2285240"/>
                <a:ext cx="822960" cy="33513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Microsoft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Defender</a:t>
                </a:r>
              </a:p>
            </p:txBody>
          </p:sp>
          <p:pic>
            <p:nvPicPr>
              <p:cNvPr id="238" name="Graphic 237">
                <a:extLst>
                  <a:ext uri="{FF2B5EF4-FFF2-40B4-BE49-F238E27FC236}">
                    <a16:creationId xmlns:a16="http://schemas.microsoft.com/office/drawing/2014/main" id="{E8DEBF55-6EAB-D6BD-CC27-9FA2FCEB2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6417468" y="1856064"/>
                <a:ext cx="286240" cy="286240"/>
              </a:xfrm>
              <a:prstGeom prst="rect">
                <a:avLst/>
              </a:prstGeom>
            </p:spPr>
          </p:pic>
        </p:grpSp>
      </p:grpSp>
      <p:grpSp>
        <p:nvGrpSpPr>
          <p:cNvPr id="241" name="Group 240" descr="Managed databases">
            <a:extLst>
              <a:ext uri="{FF2B5EF4-FFF2-40B4-BE49-F238E27FC236}">
                <a16:creationId xmlns:a16="http://schemas.microsoft.com/office/drawing/2014/main" id="{C4AB09F1-3A71-8992-3276-28757F58BED7}"/>
              </a:ext>
            </a:extLst>
          </p:cNvPr>
          <p:cNvGrpSpPr/>
          <p:nvPr/>
        </p:nvGrpSpPr>
        <p:grpSpPr>
          <a:xfrm>
            <a:off x="6571171" y="3219342"/>
            <a:ext cx="4049755" cy="1543188"/>
            <a:chOff x="7853383" y="1245683"/>
            <a:chExt cx="4049755" cy="1543188"/>
          </a:xfrm>
        </p:grpSpPr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53E236C0-59F4-4040-8903-8568D86D4BE4}"/>
                </a:ext>
              </a:extLst>
            </p:cNvPr>
            <p:cNvSpPr/>
            <p:nvPr/>
          </p:nvSpPr>
          <p:spPr bwMode="auto">
            <a:xfrm>
              <a:off x="7899232" y="1245683"/>
              <a:ext cx="4003906" cy="1543188"/>
            </a:xfrm>
            <a:prstGeom prst="roundRect">
              <a:avLst>
                <a:gd name="adj" fmla="val 4977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rgbClr val="512B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3298E5A-084B-003A-7F56-42B467D0C961}"/>
                </a:ext>
              </a:extLst>
            </p:cNvPr>
            <p:cNvSpPr txBox="1"/>
            <p:nvPr/>
          </p:nvSpPr>
          <p:spPr>
            <a:xfrm>
              <a:off x="8669809" y="1342821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Managed databases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F38A78D-F022-BF80-8A48-2F86C9AD48F9}"/>
                </a:ext>
              </a:extLst>
            </p:cNvPr>
            <p:cNvGrpSpPr/>
            <p:nvPr/>
          </p:nvGrpSpPr>
          <p:grpSpPr>
            <a:xfrm>
              <a:off x="7853383" y="1717612"/>
              <a:ext cx="4049755" cy="962062"/>
              <a:chOff x="7853383" y="2043112"/>
              <a:chExt cx="4049755" cy="962062"/>
            </a:xfrm>
          </p:grpSpPr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363DD7A9-FBA9-9317-52B8-C381BEFEDEF0}"/>
                  </a:ext>
                </a:extLst>
              </p:cNvPr>
              <p:cNvGrpSpPr/>
              <p:nvPr/>
            </p:nvGrpSpPr>
            <p:grpSpPr>
              <a:xfrm>
                <a:off x="7853383" y="2062136"/>
                <a:ext cx="1327319" cy="807335"/>
                <a:chOff x="8490198" y="2062136"/>
                <a:chExt cx="1327319" cy="807335"/>
              </a:xfrm>
            </p:grpSpPr>
            <p:pic>
              <p:nvPicPr>
                <p:cNvPr id="257" name="Graphic 256" descr="Azure PostgreSQL logo">
                  <a:extLst>
                    <a:ext uri="{FF2B5EF4-FFF2-40B4-BE49-F238E27FC236}">
                      <a16:creationId xmlns:a16="http://schemas.microsoft.com/office/drawing/2014/main" id="{3C749C70-8BC6-64FB-5BF5-CB804326A3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84693" y="2062136"/>
                  <a:ext cx="338328" cy="338328"/>
                </a:xfrm>
                <a:prstGeom prst="rect">
                  <a:avLst/>
                </a:prstGeom>
              </p:spPr>
            </p:pic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C2D4838B-9C31-A70B-84C8-54A52E95BDF7}"/>
                    </a:ext>
                  </a:extLst>
                </p:cNvPr>
                <p:cNvSpPr txBox="1"/>
                <p:nvPr/>
              </p:nvSpPr>
              <p:spPr>
                <a:xfrm>
                  <a:off x="8490198" y="2444739"/>
                  <a:ext cx="1327319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PostgreSQL</a:t>
                  </a:r>
                </a:p>
              </p:txBody>
            </p: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606B75BF-2965-1D7E-E5E6-C99B9DFAA64A}"/>
                  </a:ext>
                </a:extLst>
              </p:cNvPr>
              <p:cNvGrpSpPr/>
              <p:nvPr/>
            </p:nvGrpSpPr>
            <p:grpSpPr>
              <a:xfrm>
                <a:off x="8775027" y="2071412"/>
                <a:ext cx="1327319" cy="807335"/>
                <a:chOff x="8490198" y="2062136"/>
                <a:chExt cx="1327319" cy="807335"/>
              </a:xfrm>
            </p:grpSpPr>
            <p:pic>
              <p:nvPicPr>
                <p:cNvPr id="255" name="Graphic 254">
                  <a:extLst>
                    <a:ext uri="{FF2B5EF4-FFF2-40B4-BE49-F238E27FC236}">
                      <a16:creationId xmlns:a16="http://schemas.microsoft.com/office/drawing/2014/main" id="{31E7C198-6A06-8C46-D7C3-EA3535415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/>
                <a:stretch/>
              </p:blipFill>
              <p:spPr>
                <a:xfrm>
                  <a:off x="8984693" y="2062136"/>
                  <a:ext cx="338328" cy="338328"/>
                </a:xfrm>
                <a:prstGeom prst="rect">
                  <a:avLst/>
                </a:prstGeom>
              </p:spPr>
            </p:pic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1A54DE0-1F3C-1F08-ABBF-3FC43FA708AE}"/>
                    </a:ext>
                  </a:extLst>
                </p:cNvPr>
                <p:cNvSpPr txBox="1"/>
                <p:nvPr/>
              </p:nvSpPr>
              <p:spPr>
                <a:xfrm>
                  <a:off x="8490198" y="2444739"/>
                  <a:ext cx="1327319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Cosmos DB</a:t>
                  </a:r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DE339620-82F0-5057-5A09-02C481D4E7D3}"/>
                  </a:ext>
                </a:extLst>
              </p:cNvPr>
              <p:cNvGrpSpPr/>
              <p:nvPr/>
            </p:nvGrpSpPr>
            <p:grpSpPr>
              <a:xfrm>
                <a:off x="9654175" y="2062136"/>
                <a:ext cx="1327319" cy="807335"/>
                <a:chOff x="8490198" y="2062136"/>
                <a:chExt cx="1327319" cy="807335"/>
              </a:xfrm>
            </p:grpSpPr>
            <p:pic>
              <p:nvPicPr>
                <p:cNvPr id="253" name="Graphic 252">
                  <a:extLst>
                    <a:ext uri="{FF2B5EF4-FFF2-40B4-BE49-F238E27FC236}">
                      <a16:creationId xmlns:a16="http://schemas.microsoft.com/office/drawing/2014/main" id="{7BDDA1B5-975B-1F91-26B5-9440F477E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8984693" y="2062136"/>
                  <a:ext cx="338328" cy="338328"/>
                </a:xfrm>
                <a:prstGeom prst="rect">
                  <a:avLst/>
                </a:prstGeom>
              </p:spPr>
            </p:pic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0DAE6EAD-0784-EBD5-4403-D5CB3235D0F9}"/>
                    </a:ext>
                  </a:extLst>
                </p:cNvPr>
                <p:cNvSpPr txBox="1"/>
                <p:nvPr/>
              </p:nvSpPr>
              <p:spPr>
                <a:xfrm>
                  <a:off x="8490198" y="2444739"/>
                  <a:ext cx="1327319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SQL family</a:t>
                  </a:r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64AF1C41-DAA8-A1B7-FE53-634AD52F1107}"/>
                  </a:ext>
                </a:extLst>
              </p:cNvPr>
              <p:cNvGrpSpPr/>
              <p:nvPr/>
            </p:nvGrpSpPr>
            <p:grpSpPr>
              <a:xfrm>
                <a:off x="10575819" y="2043112"/>
                <a:ext cx="1327319" cy="962062"/>
                <a:chOff x="9387183" y="652315"/>
                <a:chExt cx="1327319" cy="962062"/>
              </a:xfrm>
            </p:grpSpPr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E7825526-4BFE-0636-A292-B656D73EBBF7}"/>
                    </a:ext>
                  </a:extLst>
                </p:cNvPr>
                <p:cNvSpPr txBox="1"/>
                <p:nvPr/>
              </p:nvSpPr>
              <p:spPr>
                <a:xfrm>
                  <a:off x="9387183" y="1023446"/>
                  <a:ext cx="1327319" cy="590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MySQL &amp; MariaDB</a:t>
                  </a:r>
                </a:p>
              </p:txBody>
            </p:sp>
            <p:grpSp>
              <p:nvGrpSpPr>
                <p:cNvPr id="250" name="Group 249" descr="Azure MySQL logo and Azure MariaDB logo">
                  <a:extLst>
                    <a:ext uri="{FF2B5EF4-FFF2-40B4-BE49-F238E27FC236}">
                      <a16:creationId xmlns:a16="http://schemas.microsoft.com/office/drawing/2014/main" id="{57DE8E17-56E1-2C35-8148-ADB3290A5B75}"/>
                    </a:ext>
                  </a:extLst>
                </p:cNvPr>
                <p:cNvGrpSpPr/>
                <p:nvPr/>
              </p:nvGrpSpPr>
              <p:grpSpPr>
                <a:xfrm>
                  <a:off x="9739807" y="652315"/>
                  <a:ext cx="622070" cy="335695"/>
                  <a:chOff x="4111882" y="3200655"/>
                  <a:chExt cx="1084452" cy="585216"/>
                </a:xfrm>
              </p:grpSpPr>
              <p:pic>
                <p:nvPicPr>
                  <p:cNvPr id="251" name="Graphic 250">
                    <a:extLst>
                      <a:ext uri="{FF2B5EF4-FFF2-40B4-BE49-F238E27FC236}">
                        <a16:creationId xmlns:a16="http://schemas.microsoft.com/office/drawing/2014/main" id="{046CD480-39C5-9DD2-1C71-81554D687A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882" y="3200655"/>
                    <a:ext cx="585216" cy="585216"/>
                  </a:xfrm>
                  <a:prstGeom prst="rect">
                    <a:avLst/>
                  </a:prstGeom>
                </p:spPr>
              </p:pic>
              <p:pic>
                <p:nvPicPr>
                  <p:cNvPr id="252" name="Graphic 251">
                    <a:extLst>
                      <a:ext uri="{FF2B5EF4-FFF2-40B4-BE49-F238E27FC236}">
                        <a16:creationId xmlns:a16="http://schemas.microsoft.com/office/drawing/2014/main" id="{A2AB79F7-4471-49B5-1717-347A678715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1118" y="3200655"/>
                    <a:ext cx="585216" cy="585216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59" name="Group 258" descr="Cloud operations anywhere">
            <a:extLst>
              <a:ext uri="{FF2B5EF4-FFF2-40B4-BE49-F238E27FC236}">
                <a16:creationId xmlns:a16="http://schemas.microsoft.com/office/drawing/2014/main" id="{3BF6E585-2E09-24A4-B33D-8EF45783A660}"/>
              </a:ext>
            </a:extLst>
          </p:cNvPr>
          <p:cNvGrpSpPr/>
          <p:nvPr/>
        </p:nvGrpSpPr>
        <p:grpSpPr>
          <a:xfrm>
            <a:off x="3163305" y="4859042"/>
            <a:ext cx="8778443" cy="1104438"/>
            <a:chOff x="3145968" y="4859239"/>
            <a:chExt cx="8778443" cy="1113149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D5179113-8952-8F97-E393-67C9E724369B}"/>
                </a:ext>
              </a:extLst>
            </p:cNvPr>
            <p:cNvSpPr/>
            <p:nvPr/>
          </p:nvSpPr>
          <p:spPr bwMode="auto">
            <a:xfrm>
              <a:off x="3145968" y="4859239"/>
              <a:ext cx="8778443" cy="1113149"/>
            </a:xfrm>
            <a:prstGeom prst="roundRect">
              <a:avLst>
                <a:gd name="adj" fmla="val 709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rgbClr val="512B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809227E9-5DD7-1889-4239-21854E3EAE0C}"/>
                </a:ext>
              </a:extLst>
            </p:cNvPr>
            <p:cNvSpPr txBox="1"/>
            <p:nvPr/>
          </p:nvSpPr>
          <p:spPr>
            <a:xfrm>
              <a:off x="6418089" y="4956391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Cloud operations anywhere</a:t>
              </a: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50490940-2966-431A-A56E-E60A6BF2A769}"/>
                </a:ext>
              </a:extLst>
            </p:cNvPr>
            <p:cNvGrpSpPr/>
            <p:nvPr/>
          </p:nvGrpSpPr>
          <p:grpSpPr>
            <a:xfrm>
              <a:off x="7186600" y="5199900"/>
              <a:ext cx="697178" cy="677497"/>
              <a:chOff x="5143969" y="5369841"/>
              <a:chExt cx="697178" cy="677497"/>
            </a:xfrm>
          </p:grpSpPr>
          <p:pic>
            <p:nvPicPr>
              <p:cNvPr id="263" name="Picture 7">
                <a:extLst>
                  <a:ext uri="{FF2B5EF4-FFF2-40B4-BE49-F238E27FC236}">
                    <a16:creationId xmlns:a16="http://schemas.microsoft.com/office/drawing/2014/main" id="{B7B2E38C-4021-EC84-7DA6-3CC7F43D21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rcRect t="3913" b="3913"/>
              <a:stretch/>
            </p:blipFill>
            <p:spPr>
              <a:xfrm>
                <a:off x="5277439" y="5369841"/>
                <a:ext cx="404876" cy="37319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</p:pic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0F2BD4E6-380A-8A75-522C-3BDFE6ABC461}"/>
                  </a:ext>
                </a:extLst>
              </p:cNvPr>
              <p:cNvSpPr txBox="1"/>
              <p:nvPr/>
            </p:nvSpPr>
            <p:spPr>
              <a:xfrm>
                <a:off x="5143969" y="5714939"/>
                <a:ext cx="697178" cy="3323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Arc</a:t>
                </a:r>
              </a:p>
            </p:txBody>
          </p:sp>
        </p:grpSp>
      </p:grpSp>
      <p:grpSp>
        <p:nvGrpSpPr>
          <p:cNvPr id="265" name="Group 264" descr="Community">
            <a:extLst>
              <a:ext uri="{FF2B5EF4-FFF2-40B4-BE49-F238E27FC236}">
                <a16:creationId xmlns:a16="http://schemas.microsoft.com/office/drawing/2014/main" id="{C73C5088-3FAC-13D8-146B-BAE8FA771BBF}"/>
              </a:ext>
            </a:extLst>
          </p:cNvPr>
          <p:cNvGrpSpPr/>
          <p:nvPr/>
        </p:nvGrpSpPr>
        <p:grpSpPr>
          <a:xfrm>
            <a:off x="267249" y="1593307"/>
            <a:ext cx="2799514" cy="1506344"/>
            <a:chOff x="267249" y="1593307"/>
            <a:chExt cx="2799514" cy="1506344"/>
          </a:xfrm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BFBE6C2C-6E13-85E1-0D35-7E20436F3AF9}"/>
                </a:ext>
              </a:extLst>
            </p:cNvPr>
            <p:cNvSpPr/>
            <p:nvPr/>
          </p:nvSpPr>
          <p:spPr bwMode="auto">
            <a:xfrm>
              <a:off x="267249" y="1593307"/>
              <a:ext cx="2799514" cy="1506344"/>
            </a:xfrm>
            <a:prstGeom prst="roundRect">
              <a:avLst>
                <a:gd name="adj" fmla="val 506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rgbClr val="512B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2E450BBC-95F2-A779-BA31-B8039546545C}"/>
                </a:ext>
              </a:extLst>
            </p:cNvPr>
            <p:cNvSpPr txBox="1"/>
            <p:nvPr/>
          </p:nvSpPr>
          <p:spPr>
            <a:xfrm>
              <a:off x="540160" y="1675578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Community</a:t>
              </a:r>
              <a:endPara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DE2DF4D-1866-A508-9E94-AD282D1EE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9859" y="2243279"/>
              <a:ext cx="298335" cy="88739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95881091-AC30-F349-700F-B50606DD0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harpenSoften amount="1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84240" y="2171573"/>
              <a:ext cx="315810" cy="232151"/>
            </a:xfrm>
            <a:prstGeom prst="rect">
              <a:avLst/>
            </a:prstGeom>
          </p:spPr>
        </p:pic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697FAA13-FD2E-1ED8-43AB-B231B401A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r="83863"/>
            <a:stretch/>
          </p:blipFill>
          <p:spPr>
            <a:xfrm>
              <a:off x="739958" y="2141360"/>
              <a:ext cx="284257" cy="277181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19575B00-AE96-01FA-CDE1-4A2A9932B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207018" y="2082037"/>
              <a:ext cx="356054" cy="343669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65406A22-52B6-B818-ADF2-7746BDAF0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81555" y="2623629"/>
              <a:ext cx="213303" cy="230913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8CF70DE4-F51A-E393-F933-2813A37ED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r="73478"/>
            <a:stretch/>
          </p:blipFill>
          <p:spPr>
            <a:xfrm>
              <a:off x="1256850" y="2629349"/>
              <a:ext cx="232838" cy="219472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82C64E6C-A957-6BBD-7749-DB9D5E32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659487" y="2517745"/>
              <a:ext cx="321582" cy="341681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26D886B7-AE63-CF4E-8CBB-CB672150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2259607" y="2589498"/>
              <a:ext cx="242075" cy="272456"/>
            </a:xfrm>
            <a:prstGeom prst="rect">
              <a:avLst/>
            </a:prstGeom>
          </p:spPr>
        </p:pic>
      </p:grpSp>
      <p:grpSp>
        <p:nvGrpSpPr>
          <p:cNvPr id="279" name="Group 278" descr="Cloud-native aaplication platform">
            <a:extLst>
              <a:ext uri="{FF2B5EF4-FFF2-40B4-BE49-F238E27FC236}">
                <a16:creationId xmlns:a16="http://schemas.microsoft.com/office/drawing/2014/main" id="{A2134D22-7464-BE48-E284-2BC841C2AD35}"/>
              </a:ext>
            </a:extLst>
          </p:cNvPr>
          <p:cNvGrpSpPr/>
          <p:nvPr/>
        </p:nvGrpSpPr>
        <p:grpSpPr>
          <a:xfrm>
            <a:off x="3163306" y="3225328"/>
            <a:ext cx="3381142" cy="1537201"/>
            <a:chOff x="3118756" y="2869472"/>
            <a:chExt cx="3381142" cy="1537201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9A00534A-3AFF-35C8-3967-B38F2A0D3916}"/>
                </a:ext>
              </a:extLst>
            </p:cNvPr>
            <p:cNvSpPr/>
            <p:nvPr/>
          </p:nvSpPr>
          <p:spPr bwMode="auto">
            <a:xfrm>
              <a:off x="3118756" y="2869472"/>
              <a:ext cx="3360984" cy="1537201"/>
            </a:xfrm>
            <a:prstGeom prst="roundRect">
              <a:avLst>
                <a:gd name="adj" fmla="val 5741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rgbClr val="512B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D58707BF-B70F-FB64-A81C-6FB7A3813019}"/>
                </a:ext>
              </a:extLst>
            </p:cNvPr>
            <p:cNvGrpSpPr/>
            <p:nvPr/>
          </p:nvGrpSpPr>
          <p:grpSpPr>
            <a:xfrm>
              <a:off x="3164275" y="3300496"/>
              <a:ext cx="3335623" cy="970829"/>
              <a:chOff x="3374298" y="3583524"/>
              <a:chExt cx="3335623" cy="970829"/>
            </a:xfrm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E8B40A44-E5AB-8789-AA78-5941981B2139}"/>
                  </a:ext>
                </a:extLst>
              </p:cNvPr>
              <p:cNvGrpSpPr/>
              <p:nvPr/>
            </p:nvGrpSpPr>
            <p:grpSpPr>
              <a:xfrm>
                <a:off x="3374298" y="3583524"/>
                <a:ext cx="1327319" cy="970829"/>
                <a:chOff x="3374298" y="3583524"/>
                <a:chExt cx="1327319" cy="970829"/>
              </a:xfrm>
            </p:grpSpPr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4FD5FAC-4B0C-7EC2-2F03-9D74D82A8332}"/>
                    </a:ext>
                  </a:extLst>
                </p:cNvPr>
                <p:cNvSpPr txBox="1"/>
                <p:nvPr/>
              </p:nvSpPr>
              <p:spPr>
                <a:xfrm>
                  <a:off x="3374298" y="3963422"/>
                  <a:ext cx="1327319" cy="590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Kubernetes Service</a:t>
                  </a:r>
                </a:p>
              </p:txBody>
            </p:sp>
            <p:pic>
              <p:nvPicPr>
                <p:cNvPr id="291" name="Graphic 290">
                  <a:extLst>
                    <a:ext uri="{FF2B5EF4-FFF2-40B4-BE49-F238E27FC236}">
                      <a16:creationId xmlns:a16="http://schemas.microsoft.com/office/drawing/2014/main" id="{8D01A675-3C99-F632-1D95-128BFE6E731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6"/>
                    </a:ext>
                  </a:extLst>
                </a:blip>
                <a:srcRect/>
                <a:stretch/>
              </p:blipFill>
              <p:spPr>
                <a:xfrm>
                  <a:off x="3868793" y="3583524"/>
                  <a:ext cx="338328" cy="338328"/>
                </a:xfrm>
                <a:prstGeom prst="rect">
                  <a:avLst/>
                </a:prstGeom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5C106DC6-9738-23FD-3DBF-865A2204DF5E}"/>
                  </a:ext>
                </a:extLst>
              </p:cNvPr>
              <p:cNvGrpSpPr/>
              <p:nvPr/>
            </p:nvGrpSpPr>
            <p:grpSpPr>
              <a:xfrm>
                <a:off x="4374459" y="3583524"/>
                <a:ext cx="1327319" cy="970829"/>
                <a:chOff x="4374459" y="3583524"/>
                <a:chExt cx="1327319" cy="970829"/>
              </a:xfrm>
            </p:grpSpPr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A9D22B2E-A365-029D-C541-9036C8F561AE}"/>
                    </a:ext>
                  </a:extLst>
                </p:cNvPr>
                <p:cNvSpPr txBox="1"/>
                <p:nvPr/>
              </p:nvSpPr>
              <p:spPr>
                <a:xfrm>
                  <a:off x="4374459" y="3963422"/>
                  <a:ext cx="1327319" cy="590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Container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Apps</a:t>
                  </a:r>
                </a:p>
              </p:txBody>
            </p:sp>
            <p:pic>
              <p:nvPicPr>
                <p:cNvPr id="289" name="Graphic 288">
                  <a:extLst>
                    <a:ext uri="{FF2B5EF4-FFF2-40B4-BE49-F238E27FC236}">
                      <a16:creationId xmlns:a16="http://schemas.microsoft.com/office/drawing/2014/main" id="{64E81ADB-ED22-2432-4B2E-A00103D4FC6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rcRect/>
                <a:stretch/>
              </p:blipFill>
              <p:spPr>
                <a:xfrm>
                  <a:off x="4868954" y="3583524"/>
                  <a:ext cx="338328" cy="338328"/>
                </a:xfrm>
                <a:prstGeom prst="rect">
                  <a:avLst/>
                </a:prstGeom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F21A1C78-9264-651F-E001-1BF9F609D003}"/>
                  </a:ext>
                </a:extLst>
              </p:cNvPr>
              <p:cNvGrpSpPr/>
              <p:nvPr/>
            </p:nvGrpSpPr>
            <p:grpSpPr>
              <a:xfrm>
                <a:off x="5382602" y="3583524"/>
                <a:ext cx="1327319" cy="804630"/>
                <a:chOff x="5382602" y="3583524"/>
                <a:chExt cx="1327319" cy="804630"/>
              </a:xfrm>
            </p:grpSpPr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EB6D4165-4120-243A-2FFE-F7E978F30D22}"/>
                    </a:ext>
                  </a:extLst>
                </p:cNvPr>
                <p:cNvSpPr txBox="1"/>
                <p:nvPr/>
              </p:nvSpPr>
              <p:spPr>
                <a:xfrm>
                  <a:off x="5382602" y="3963422"/>
                  <a:ext cx="1327319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Functions</a:t>
                  </a:r>
                </a:p>
              </p:txBody>
            </p:sp>
            <p:pic>
              <p:nvPicPr>
                <p:cNvPr id="287" name="Graphic 286">
                  <a:extLst>
                    <a:ext uri="{FF2B5EF4-FFF2-40B4-BE49-F238E27FC236}">
                      <a16:creationId xmlns:a16="http://schemas.microsoft.com/office/drawing/2014/main" id="{47D7BEC8-7761-7945-D10F-AA417DB5F38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rcRect/>
                <a:stretch/>
              </p:blipFill>
              <p:spPr>
                <a:xfrm>
                  <a:off x="5877097" y="3583524"/>
                  <a:ext cx="338328" cy="338328"/>
                </a:xfrm>
                <a:prstGeom prst="rect">
                  <a:avLst/>
                </a:prstGeom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</p:grp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7E7FD16-1BAF-1A48-BFEA-ABC069802FF1}"/>
                </a:ext>
              </a:extLst>
            </p:cNvPr>
            <p:cNvSpPr txBox="1"/>
            <p:nvPr/>
          </p:nvSpPr>
          <p:spPr>
            <a:xfrm>
              <a:off x="3724301" y="2965407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Containers and serverless</a:t>
              </a:r>
            </a:p>
          </p:txBody>
        </p:sp>
      </p:grpSp>
      <p:grpSp>
        <p:nvGrpSpPr>
          <p:cNvPr id="311" name="Group 310" descr="Managed databases">
            <a:extLst>
              <a:ext uri="{FF2B5EF4-FFF2-40B4-BE49-F238E27FC236}">
                <a16:creationId xmlns:a16="http://schemas.microsoft.com/office/drawing/2014/main" id="{6D3FB4B2-B187-8D5F-2EFE-3BC0630D5C62}"/>
              </a:ext>
            </a:extLst>
          </p:cNvPr>
          <p:cNvGrpSpPr/>
          <p:nvPr/>
        </p:nvGrpSpPr>
        <p:grpSpPr>
          <a:xfrm>
            <a:off x="10228567" y="3215846"/>
            <a:ext cx="2234201" cy="1543188"/>
            <a:chOff x="7399941" y="1245683"/>
            <a:chExt cx="2234201" cy="1543188"/>
          </a:xfrm>
        </p:grpSpPr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648A0E12-5859-C074-DC80-EF9F053C663C}"/>
                </a:ext>
              </a:extLst>
            </p:cNvPr>
            <p:cNvSpPr/>
            <p:nvPr/>
          </p:nvSpPr>
          <p:spPr bwMode="auto">
            <a:xfrm>
              <a:off x="7896367" y="1245683"/>
              <a:ext cx="1207046" cy="1543188"/>
            </a:xfrm>
            <a:prstGeom prst="roundRect">
              <a:avLst>
                <a:gd name="adj" fmla="val 5329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rgbClr val="512B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7993BE2-AC8B-979E-81F4-BD837B404179}"/>
                </a:ext>
              </a:extLst>
            </p:cNvPr>
            <p:cNvSpPr txBox="1"/>
            <p:nvPr/>
          </p:nvSpPr>
          <p:spPr>
            <a:xfrm>
              <a:off x="7399941" y="1342821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Storage</a:t>
              </a:r>
            </a:p>
          </p:txBody>
        </p: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D68BFF78-606B-F1FC-C54E-402866B7F415}"/>
                </a:ext>
              </a:extLst>
            </p:cNvPr>
            <p:cNvGrpSpPr/>
            <p:nvPr/>
          </p:nvGrpSpPr>
          <p:grpSpPr>
            <a:xfrm>
              <a:off x="7853383" y="1736636"/>
              <a:ext cx="1327319" cy="807335"/>
              <a:chOff x="8490198" y="2062136"/>
              <a:chExt cx="1327319" cy="807335"/>
            </a:xfrm>
          </p:grpSpPr>
          <p:pic>
            <p:nvPicPr>
              <p:cNvPr id="315" name="Graphic 314">
                <a:extLst>
                  <a:ext uri="{FF2B5EF4-FFF2-40B4-BE49-F238E27FC236}">
                    <a16:creationId xmlns:a16="http://schemas.microsoft.com/office/drawing/2014/main" id="{0144E0AC-4DF9-97EC-C5AA-E6BD4EB2E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rcRect/>
              <a:stretch/>
            </p:blipFill>
            <p:spPr>
              <a:xfrm>
                <a:off x="8984693" y="2062136"/>
                <a:ext cx="338328" cy="338328"/>
              </a:xfrm>
              <a:prstGeom prst="rect">
                <a:avLst/>
              </a:prstGeom>
            </p:spPr>
          </p:pic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77BCB5DB-E0A4-D4F6-6871-2F767DECAB13}"/>
                  </a:ext>
                </a:extLst>
              </p:cNvPr>
              <p:cNvSpPr txBox="1"/>
              <p:nvPr/>
            </p:nvSpPr>
            <p:spPr>
              <a:xfrm>
                <a:off x="8490198" y="2444739"/>
                <a:ext cx="132731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Storage</a:t>
                </a:r>
              </a:p>
            </p:txBody>
          </p:sp>
        </p:grp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15A64484-C4B6-8672-FFE8-C5564EB5C456}"/>
              </a:ext>
            </a:extLst>
          </p:cNvPr>
          <p:cNvSpPr txBox="1">
            <a:spLocks/>
          </p:cNvSpPr>
          <p:nvPr/>
        </p:nvSpPr>
        <p:spPr>
          <a:xfrm>
            <a:off x="838091" y="610699"/>
            <a:ext cx="10515818" cy="737872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325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99" b="0" kern="1200" cap="none" spc="-50" baseline="0" dirty="0">
                <a:ln w="3175">
                  <a:noFill/>
                </a:ln>
                <a:gradFill>
                  <a:gsLst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0B6CFF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n-lt"/>
                <a:ea typeface="Open Sans" panose="020B0606030504020204" pitchFamily="34" charset="0"/>
                <a:cs typeface="Space Grotesk Medium" pitchFamily="2" charset="0"/>
              </a:defRPr>
            </a:lvl1pPr>
          </a:lstStyle>
          <a:p>
            <a:pPr algn="ctr"/>
            <a:r>
              <a:rPr lang="en-US" sz="3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Building cloud-native on Azure</a:t>
            </a:r>
          </a:p>
        </p:txBody>
      </p:sp>
      <p:grpSp>
        <p:nvGrpSpPr>
          <p:cNvPr id="292" name="Group 291" descr="arrows">
            <a:extLst>
              <a:ext uri="{FF2B5EF4-FFF2-40B4-BE49-F238E27FC236}">
                <a16:creationId xmlns:a16="http://schemas.microsoft.com/office/drawing/2014/main" id="{FF8F5C6D-0D8A-BEDF-AB29-1DF41356144B}"/>
              </a:ext>
            </a:extLst>
          </p:cNvPr>
          <p:cNvGrpSpPr/>
          <p:nvPr/>
        </p:nvGrpSpPr>
        <p:grpSpPr>
          <a:xfrm>
            <a:off x="6373941" y="2954824"/>
            <a:ext cx="399688" cy="399686"/>
            <a:chOff x="7488654" y="3686343"/>
            <a:chExt cx="399688" cy="399686"/>
          </a:xfrm>
          <a:solidFill>
            <a:srgbClr val="1A0846"/>
          </a:solidFill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246FD0A-0F03-A6C5-61E7-963C9CF56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8654" y="3686343"/>
              <a:ext cx="399688" cy="399686"/>
            </a:xfrm>
            <a:prstGeom prst="ellipse">
              <a:avLst/>
            </a:prstGeom>
            <a:grpFill/>
            <a:ln w="12700" cap="sq">
              <a:solidFill>
                <a:srgbClr val="8B73E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arrow">
              <a:extLst>
                <a:ext uri="{FF2B5EF4-FFF2-40B4-BE49-F238E27FC236}">
                  <a16:creationId xmlns:a16="http://schemas.microsoft.com/office/drawing/2014/main" id="{EFA4E25C-0920-A82F-9AAD-B633DD2FBFC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arrow">
              <a:extLst>
                <a:ext uri="{FF2B5EF4-FFF2-40B4-BE49-F238E27FC236}">
                  <a16:creationId xmlns:a16="http://schemas.microsoft.com/office/drawing/2014/main" id="{2F2D13A0-9B2E-AD40-E5CB-DB38F6425D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6" name="Group 295" descr="arrows">
            <a:extLst>
              <a:ext uri="{FF2B5EF4-FFF2-40B4-BE49-F238E27FC236}">
                <a16:creationId xmlns:a16="http://schemas.microsoft.com/office/drawing/2014/main" id="{EFA381D2-13C9-11ED-359E-EC2D8FB2952B}"/>
              </a:ext>
            </a:extLst>
          </p:cNvPr>
          <p:cNvGrpSpPr/>
          <p:nvPr/>
        </p:nvGrpSpPr>
        <p:grpSpPr>
          <a:xfrm rot="5400000">
            <a:off x="5296782" y="4603876"/>
            <a:ext cx="399688" cy="399686"/>
            <a:chOff x="7486595" y="3685943"/>
            <a:chExt cx="399688" cy="399686"/>
          </a:xfrm>
          <a:solidFill>
            <a:srgbClr val="1E0B4B"/>
          </a:solidFill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B326EDD-BFCD-31E0-5181-8CB6DD256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grpFill/>
            <a:ln w="12700" cap="sq">
              <a:solidFill>
                <a:srgbClr val="8B73E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arrow">
              <a:extLst>
                <a:ext uri="{FF2B5EF4-FFF2-40B4-BE49-F238E27FC236}">
                  <a16:creationId xmlns:a16="http://schemas.microsoft.com/office/drawing/2014/main" id="{8A3F1FCD-C524-A5E8-7FC5-987C71FB6B6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arrow">
              <a:extLst>
                <a:ext uri="{FF2B5EF4-FFF2-40B4-BE49-F238E27FC236}">
                  <a16:creationId xmlns:a16="http://schemas.microsoft.com/office/drawing/2014/main" id="{C9A70D4E-2FAD-0728-5991-0B539167F6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00" name="Group 299" descr="arrows">
            <a:extLst>
              <a:ext uri="{FF2B5EF4-FFF2-40B4-BE49-F238E27FC236}">
                <a16:creationId xmlns:a16="http://schemas.microsoft.com/office/drawing/2014/main" id="{6B868C5A-B6DC-AE43-2BD7-AC5E34D11CC5}"/>
              </a:ext>
            </a:extLst>
          </p:cNvPr>
          <p:cNvGrpSpPr/>
          <p:nvPr/>
        </p:nvGrpSpPr>
        <p:grpSpPr>
          <a:xfrm rot="5400000">
            <a:off x="8565280" y="4603876"/>
            <a:ext cx="399688" cy="399686"/>
            <a:chOff x="7486595" y="3685943"/>
            <a:chExt cx="399688" cy="399686"/>
          </a:xfrm>
          <a:solidFill>
            <a:srgbClr val="42166A"/>
          </a:solidFill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99B3B182-E09D-528E-8D0B-D2DE47B25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grpFill/>
            <a:ln w="12700" cap="sq">
              <a:solidFill>
                <a:srgbClr val="8B73E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arrow">
              <a:extLst>
                <a:ext uri="{FF2B5EF4-FFF2-40B4-BE49-F238E27FC236}">
                  <a16:creationId xmlns:a16="http://schemas.microsoft.com/office/drawing/2014/main" id="{D8FDE266-4747-C893-AFD1-7011ED0E7C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arrow">
              <a:extLst>
                <a:ext uri="{FF2B5EF4-FFF2-40B4-BE49-F238E27FC236}">
                  <a16:creationId xmlns:a16="http://schemas.microsoft.com/office/drawing/2014/main" id="{C0FFDA78-EC91-6E6D-409B-046FBB8288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04" name="Group 303" descr="arrows">
            <a:extLst>
              <a:ext uri="{FF2B5EF4-FFF2-40B4-BE49-F238E27FC236}">
                <a16:creationId xmlns:a16="http://schemas.microsoft.com/office/drawing/2014/main" id="{81CB51C6-345B-5CF2-98F8-FC7983B9BEDB}"/>
              </a:ext>
            </a:extLst>
          </p:cNvPr>
          <p:cNvGrpSpPr/>
          <p:nvPr/>
        </p:nvGrpSpPr>
        <p:grpSpPr>
          <a:xfrm>
            <a:off x="2897695" y="2954824"/>
            <a:ext cx="399688" cy="399686"/>
            <a:chOff x="7486595" y="3685943"/>
            <a:chExt cx="399688" cy="399686"/>
          </a:xfrm>
          <a:solidFill>
            <a:srgbClr val="14053A"/>
          </a:solidFill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DC17232-6E2A-5C84-1C20-0D383632B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solidFill>
              <a:srgbClr val="14053A"/>
            </a:solidFill>
            <a:ln w="12700" cap="sq">
              <a:solidFill>
                <a:srgbClr val="8B73E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arrow">
              <a:extLst>
                <a:ext uri="{FF2B5EF4-FFF2-40B4-BE49-F238E27FC236}">
                  <a16:creationId xmlns:a16="http://schemas.microsoft.com/office/drawing/2014/main" id="{3D8B1B5C-7A9D-B8DB-8676-E7A8E04374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arrow">
              <a:extLst>
                <a:ext uri="{FF2B5EF4-FFF2-40B4-BE49-F238E27FC236}">
                  <a16:creationId xmlns:a16="http://schemas.microsoft.com/office/drawing/2014/main" id="{EB1C17EC-EE1E-501B-A0E1-74D25CFC7C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8967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2BBFFD-8086-46E4-BFE8-1D2836BC7B0D}"/>
              </a:ext>
            </a:extLst>
          </p:cNvPr>
          <p:cNvGrpSpPr/>
          <p:nvPr/>
        </p:nvGrpSpPr>
        <p:grpSpPr>
          <a:xfrm>
            <a:off x="6617020" y="1593305"/>
            <a:ext cx="5315019" cy="1522539"/>
            <a:chOff x="6617020" y="1593305"/>
            <a:chExt cx="5315019" cy="1522539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AFE311B4-BE1F-09CE-04B9-5C47ABAA7D29}"/>
                </a:ext>
              </a:extLst>
            </p:cNvPr>
            <p:cNvGrpSpPr/>
            <p:nvPr/>
          </p:nvGrpSpPr>
          <p:grpSpPr>
            <a:xfrm>
              <a:off x="6617020" y="1593305"/>
              <a:ext cx="5315019" cy="1522539"/>
              <a:chOff x="7853449" y="2877622"/>
              <a:chExt cx="5315019" cy="1522539"/>
            </a:xfrm>
          </p:grpSpPr>
          <p:sp>
            <p:nvSpPr>
              <p:cNvPr id="228" name="Rectangle: Rounded Corners 227">
                <a:extLst>
                  <a:ext uri="{FF2B5EF4-FFF2-40B4-BE49-F238E27FC236}">
                    <a16:creationId xmlns:a16="http://schemas.microsoft.com/office/drawing/2014/main" id="{0189E54C-62F9-C12A-5A68-26B131BB7DAF}"/>
                  </a:ext>
                </a:extLst>
              </p:cNvPr>
              <p:cNvSpPr/>
              <p:nvPr/>
            </p:nvSpPr>
            <p:spPr bwMode="auto">
              <a:xfrm>
                <a:off x="7853449" y="2877622"/>
                <a:ext cx="5315019" cy="1522539"/>
              </a:xfrm>
              <a:prstGeom prst="roundRect">
                <a:avLst>
                  <a:gd name="adj" fmla="val 4786"/>
                </a:avLst>
              </a:prstGeom>
              <a:gradFill>
                <a:gsLst>
                  <a:gs pos="0">
                    <a:srgbClr val="512BD4">
                      <a:alpha val="10000"/>
                    </a:srgbClr>
                  </a:gs>
                  <a:gs pos="100000">
                    <a:schemeClr val="accent3">
                      <a:alpha val="1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solidFill>
                  <a:srgbClr val="512B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E567C72E-26F7-E66A-5909-F1AA28A60007}"/>
                  </a:ext>
                </a:extLst>
              </p:cNvPr>
              <p:cNvSpPr txBox="1"/>
              <p:nvPr/>
            </p:nvSpPr>
            <p:spPr>
              <a:xfrm>
                <a:off x="9341930" y="2963943"/>
                <a:ext cx="2234201" cy="1938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 marL="457183" defTabSz="914367">
                  <a:defRPr sz="1765">
                    <a:solidFill>
                      <a:schemeClr val="lt1"/>
                    </a:solidFill>
                  </a:defRPr>
                </a:lvl2pPr>
                <a:lvl3pPr marL="914367" defTabSz="914367">
                  <a:defRPr sz="1765">
                    <a:solidFill>
                      <a:schemeClr val="lt1"/>
                    </a:solidFill>
                  </a:defRPr>
                </a:lvl3pPr>
                <a:lvl4pPr marL="1371550" defTabSz="914367">
                  <a:defRPr sz="1765">
                    <a:solidFill>
                      <a:schemeClr val="lt1"/>
                    </a:solidFill>
                  </a:defRPr>
                </a:lvl4pPr>
                <a:lvl5pPr marL="1828734" defTabSz="914367">
                  <a:defRPr sz="1765">
                    <a:solidFill>
                      <a:schemeClr val="lt1"/>
                    </a:solidFill>
                  </a:defRPr>
                </a:lvl5pPr>
                <a:lvl6pPr marL="2285918" defTabSz="914367">
                  <a:defRPr sz="1765">
                    <a:solidFill>
                      <a:schemeClr val="lt1"/>
                    </a:solidFill>
                  </a:defRPr>
                </a:lvl6pPr>
                <a:lvl7pPr marL="2743101" defTabSz="914367">
                  <a:defRPr sz="1765">
                    <a:solidFill>
                      <a:schemeClr val="lt1"/>
                    </a:solidFill>
                  </a:defRPr>
                </a:lvl7pPr>
                <a:lvl8pPr marL="3200284" defTabSz="914367">
                  <a:defRPr sz="1765">
                    <a:solidFill>
                      <a:schemeClr val="lt1"/>
                    </a:solidFill>
                  </a:defRPr>
                </a:lvl8pPr>
                <a:lvl9pPr marL="3657469" defTabSz="914367">
                  <a:defRPr sz="1765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-4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AI</a:t>
                </a:r>
                <a:endPara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276" name="Content Placeholder 6">
              <a:extLst>
                <a:ext uri="{FF2B5EF4-FFF2-40B4-BE49-F238E27FC236}">
                  <a16:creationId xmlns:a16="http://schemas.microsoft.com/office/drawing/2014/main" id="{EFF2891F-3F4C-FE97-D443-0E110EF7CBE9}"/>
                </a:ext>
              </a:extLst>
            </p:cNvPr>
            <p:cNvSpPr txBox="1">
              <a:spLocks/>
            </p:cNvSpPr>
            <p:nvPr/>
          </p:nvSpPr>
          <p:spPr>
            <a:xfrm>
              <a:off x="8689837" y="2484614"/>
              <a:ext cx="1463040" cy="252179"/>
            </a:xfrm>
            <a:prstGeom prst="rect">
              <a:avLst/>
            </a:prstGeom>
          </p:spPr>
          <p:txBody>
            <a:bodyPr/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Applied AI</a:t>
              </a:r>
            </a:p>
          </p:txBody>
        </p:sp>
        <p:sp>
          <p:nvSpPr>
            <p:cNvPr id="277" name="Content Placeholder 7">
              <a:extLst>
                <a:ext uri="{FF2B5EF4-FFF2-40B4-BE49-F238E27FC236}">
                  <a16:creationId xmlns:a16="http://schemas.microsoft.com/office/drawing/2014/main" id="{21D9AF8C-2C23-78F8-D041-1C0815FF9F1D}"/>
                </a:ext>
              </a:extLst>
            </p:cNvPr>
            <p:cNvSpPr txBox="1">
              <a:spLocks/>
            </p:cNvSpPr>
            <p:nvPr/>
          </p:nvSpPr>
          <p:spPr>
            <a:xfrm>
              <a:off x="10100039" y="2476383"/>
              <a:ext cx="1463040" cy="251853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R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200" spc="-4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/>
                </a:defRPr>
              </a:lvl1pPr>
              <a:lvl2pPr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Machine Learning</a:t>
              </a:r>
            </a:p>
          </p:txBody>
        </p:sp>
        <p:sp>
          <p:nvSpPr>
            <p:cNvPr id="278" name="Content Placeholder 8">
              <a:extLst>
                <a:ext uri="{FF2B5EF4-FFF2-40B4-BE49-F238E27FC236}">
                  <a16:creationId xmlns:a16="http://schemas.microsoft.com/office/drawing/2014/main" id="{54D94B67-587C-816A-010F-87EFA19B9610}"/>
                </a:ext>
              </a:extLst>
            </p:cNvPr>
            <p:cNvSpPr txBox="1">
              <a:spLocks/>
            </p:cNvSpPr>
            <p:nvPr/>
          </p:nvSpPr>
          <p:spPr>
            <a:xfrm>
              <a:off x="7163947" y="2484940"/>
              <a:ext cx="1463040" cy="251853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R="0" indent="0" algn="ctr" defTabSz="895870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200" spc="-4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 Semibold"/>
                </a:defRPr>
              </a:lvl1pPr>
              <a:lvl2pPr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Cognitive Services</a:t>
              </a:r>
            </a:p>
          </p:txBody>
        </p:sp>
        <p:pic>
          <p:nvPicPr>
            <p:cNvPr id="308" name="Graphic 307">
              <a:extLst>
                <a:ext uri="{FF2B5EF4-FFF2-40B4-BE49-F238E27FC236}">
                  <a16:creationId xmlns:a16="http://schemas.microsoft.com/office/drawing/2014/main" id="{D8112D0C-3D26-223D-56B1-B1B2AAB28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89587" y="1925577"/>
              <a:ext cx="520794" cy="520794"/>
            </a:xfrm>
            <a:prstGeom prst="rect">
              <a:avLst/>
            </a:prstGeom>
          </p:spPr>
        </p:pic>
        <p:pic>
          <p:nvPicPr>
            <p:cNvPr id="309" name="Graphic 308">
              <a:extLst>
                <a:ext uri="{FF2B5EF4-FFF2-40B4-BE49-F238E27FC236}">
                  <a16:creationId xmlns:a16="http://schemas.microsoft.com/office/drawing/2014/main" id="{870F0DF0-7D7E-E30C-9708-2E9CCB2B7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41585" y="1962009"/>
              <a:ext cx="566327" cy="440476"/>
            </a:xfrm>
            <a:prstGeom prst="rect">
              <a:avLst/>
            </a:prstGeom>
          </p:spPr>
        </p:pic>
        <p:pic>
          <p:nvPicPr>
            <p:cNvPr id="310" name="Graphic 309">
              <a:extLst>
                <a:ext uri="{FF2B5EF4-FFF2-40B4-BE49-F238E27FC236}">
                  <a16:creationId xmlns:a16="http://schemas.microsoft.com/office/drawing/2014/main" id="{E489DFF9-1E15-C600-EE6C-425C08960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24993" y="1962009"/>
              <a:ext cx="520794" cy="520794"/>
            </a:xfrm>
            <a:prstGeom prst="rect">
              <a:avLst/>
            </a:prstGeom>
          </p:spPr>
        </p:pic>
      </p:grpSp>
      <p:grpSp>
        <p:nvGrpSpPr>
          <p:cNvPr id="213" name="Group 212" descr="Development tools">
            <a:extLst>
              <a:ext uri="{FF2B5EF4-FFF2-40B4-BE49-F238E27FC236}">
                <a16:creationId xmlns:a16="http://schemas.microsoft.com/office/drawing/2014/main" id="{A8F83EBE-D1A9-651A-D040-DAEA070A397F}"/>
              </a:ext>
            </a:extLst>
          </p:cNvPr>
          <p:cNvGrpSpPr/>
          <p:nvPr/>
        </p:nvGrpSpPr>
        <p:grpSpPr>
          <a:xfrm>
            <a:off x="259961" y="3213672"/>
            <a:ext cx="2799514" cy="2749808"/>
            <a:chOff x="259961" y="3213672"/>
            <a:chExt cx="2799514" cy="2749808"/>
          </a:xfrm>
        </p:grpSpPr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CF0A2D64-3B35-3114-7E8B-00E2FFBBC3CD}"/>
                </a:ext>
              </a:extLst>
            </p:cNvPr>
            <p:cNvSpPr/>
            <p:nvPr/>
          </p:nvSpPr>
          <p:spPr bwMode="auto">
            <a:xfrm>
              <a:off x="259961" y="3213672"/>
              <a:ext cx="2799514" cy="2749808"/>
            </a:xfrm>
            <a:prstGeom prst="roundRect">
              <a:avLst>
                <a:gd name="adj" fmla="val 2868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9525" cap="flat" cmpd="sng" algn="ctr">
              <a:solidFill>
                <a:srgbClr val="512B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7E549A9-7813-CECC-59C5-644B287127D7}"/>
                </a:ext>
              </a:extLst>
            </p:cNvPr>
            <p:cNvSpPr txBox="1"/>
            <p:nvPr/>
          </p:nvSpPr>
          <p:spPr>
            <a:xfrm>
              <a:off x="542618" y="3318320"/>
              <a:ext cx="2234201" cy="1938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Development tools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B040806E-D9DE-433C-1CC7-02E86C521456}"/>
                </a:ext>
              </a:extLst>
            </p:cNvPr>
            <p:cNvGrpSpPr/>
            <p:nvPr/>
          </p:nvGrpSpPr>
          <p:grpSpPr>
            <a:xfrm>
              <a:off x="552892" y="3662746"/>
              <a:ext cx="947065" cy="331934"/>
              <a:chOff x="552892" y="3609343"/>
              <a:chExt cx="947065" cy="331934"/>
            </a:xfrm>
          </p:grpSpPr>
          <p:pic>
            <p:nvPicPr>
              <p:cNvPr id="225" name="Graphic 224" descr="GitHub logo">
                <a:extLst>
                  <a:ext uri="{FF2B5EF4-FFF2-40B4-BE49-F238E27FC236}">
                    <a16:creationId xmlns:a16="http://schemas.microsoft.com/office/drawing/2014/main" id="{8E221A54-B640-E391-F165-534E757A4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2892" y="3609343"/>
                <a:ext cx="340374" cy="331934"/>
              </a:xfrm>
              <a:prstGeom prst="rect">
                <a:avLst/>
              </a:prstGeom>
            </p:spPr>
          </p:pic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1D925EF-C229-F41E-0A01-8933B00E6A70}"/>
                  </a:ext>
                </a:extLst>
              </p:cNvPr>
              <p:cNvSpPr/>
              <p:nvPr/>
            </p:nvSpPr>
            <p:spPr bwMode="auto">
              <a:xfrm>
                <a:off x="1030598" y="3692211"/>
                <a:ext cx="469359" cy="1661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GitHub</a:t>
                </a: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824309D-3D42-3BD5-0666-E915B0E7A711}"/>
                </a:ext>
              </a:extLst>
            </p:cNvPr>
            <p:cNvGrpSpPr/>
            <p:nvPr/>
          </p:nvGrpSpPr>
          <p:grpSpPr>
            <a:xfrm>
              <a:off x="554938" y="4482644"/>
              <a:ext cx="2027623" cy="338328"/>
              <a:chOff x="527724" y="2488382"/>
              <a:chExt cx="2027623" cy="338328"/>
            </a:xfrm>
          </p:grpSpPr>
          <p:pic>
            <p:nvPicPr>
              <p:cNvPr id="223" name="Graphic 222">
                <a:extLst>
                  <a:ext uri="{FF2B5EF4-FFF2-40B4-BE49-F238E27FC236}">
                    <a16:creationId xmlns:a16="http://schemas.microsoft.com/office/drawing/2014/main" id="{48985A7D-7137-F27F-CF76-9CFF6EA98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27724" y="2488382"/>
                <a:ext cx="338328" cy="338328"/>
              </a:xfrm>
              <a:prstGeom prst="rect">
                <a:avLst/>
              </a:prstGeom>
            </p:spPr>
          </p:pic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E76482F9-13F4-F901-9542-9395CFFB34FA}"/>
                  </a:ext>
                </a:extLst>
              </p:cNvPr>
              <p:cNvSpPr/>
              <p:nvPr/>
            </p:nvSpPr>
            <p:spPr bwMode="auto">
              <a:xfrm>
                <a:off x="1003384" y="2589028"/>
                <a:ext cx="1551963" cy="1661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API Management</a:t>
                </a: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17FCDCBC-A04D-B32F-8173-05B2788ED4E3}"/>
                </a:ext>
              </a:extLst>
            </p:cNvPr>
            <p:cNvGrpSpPr/>
            <p:nvPr/>
          </p:nvGrpSpPr>
          <p:grpSpPr>
            <a:xfrm>
              <a:off x="542618" y="4905030"/>
              <a:ext cx="2092578" cy="338328"/>
              <a:chOff x="527724" y="2488382"/>
              <a:chExt cx="2092578" cy="338328"/>
            </a:xfrm>
          </p:grpSpPr>
          <p:pic>
            <p:nvPicPr>
              <p:cNvPr id="221" name="Graphic 220">
                <a:extLst>
                  <a:ext uri="{FF2B5EF4-FFF2-40B4-BE49-F238E27FC236}">
                    <a16:creationId xmlns:a16="http://schemas.microsoft.com/office/drawing/2014/main" id="{A0505789-25C8-B32A-6D56-90EF997E9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27724" y="2488382"/>
                <a:ext cx="338328" cy="338328"/>
              </a:xfrm>
              <a:prstGeom prst="rect">
                <a:avLst/>
              </a:prstGeom>
            </p:spPr>
          </p:pic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AFB020B-FA13-9A00-F72A-11F9FCE8B6AB}"/>
                  </a:ext>
                </a:extLst>
              </p:cNvPr>
              <p:cNvSpPr/>
              <p:nvPr/>
            </p:nvSpPr>
            <p:spPr bwMode="auto">
              <a:xfrm>
                <a:off x="1003384" y="2589028"/>
                <a:ext cx="1616918" cy="16619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Container Registry</a:t>
                </a:r>
              </a:p>
            </p:txBody>
          </p:sp>
        </p:grp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344B9E7-D2FD-9BC0-C12C-BCB4964C51B2}"/>
                </a:ext>
              </a:extLst>
            </p:cNvPr>
            <p:cNvSpPr/>
            <p:nvPr/>
          </p:nvSpPr>
          <p:spPr bwMode="auto">
            <a:xfrm>
              <a:off x="1003384" y="4178322"/>
              <a:ext cx="1217706" cy="1661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4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Visual Studio Code</a:t>
              </a:r>
            </a:p>
          </p:txBody>
        </p:sp>
        <p:pic>
          <p:nvPicPr>
            <p:cNvPr id="220" name="Picture 4">
              <a:extLst>
                <a:ext uri="{FF2B5EF4-FFF2-40B4-BE49-F238E27FC236}">
                  <a16:creationId xmlns:a16="http://schemas.microsoft.com/office/drawing/2014/main" id="{DC6E29B5-B354-438D-BFF2-92F5A51F4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80" y="4131838"/>
              <a:ext cx="259170" cy="259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0" name="Group 229" descr="Security">
            <a:extLst>
              <a:ext uri="{FF2B5EF4-FFF2-40B4-BE49-F238E27FC236}">
                <a16:creationId xmlns:a16="http://schemas.microsoft.com/office/drawing/2014/main" id="{3586F22D-7559-5DC5-46B1-9581596118F2}"/>
              </a:ext>
            </a:extLst>
          </p:cNvPr>
          <p:cNvGrpSpPr/>
          <p:nvPr/>
        </p:nvGrpSpPr>
        <p:grpSpPr>
          <a:xfrm>
            <a:off x="3163304" y="1595092"/>
            <a:ext cx="3360985" cy="1520733"/>
            <a:chOff x="3118754" y="1273629"/>
            <a:chExt cx="3360985" cy="1520733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3499954A-4D4A-2D13-FA54-43B326884E81}"/>
                </a:ext>
              </a:extLst>
            </p:cNvPr>
            <p:cNvGrpSpPr/>
            <p:nvPr/>
          </p:nvGrpSpPr>
          <p:grpSpPr>
            <a:xfrm>
              <a:off x="3118754" y="1273629"/>
              <a:ext cx="3360985" cy="1520733"/>
              <a:chOff x="3271155" y="3234014"/>
              <a:chExt cx="3360985" cy="1520733"/>
            </a:xfrm>
          </p:grpSpPr>
          <p:sp>
            <p:nvSpPr>
              <p:cNvPr id="239" name="Rectangle: Rounded Corners 238">
                <a:extLst>
                  <a:ext uri="{FF2B5EF4-FFF2-40B4-BE49-F238E27FC236}">
                    <a16:creationId xmlns:a16="http://schemas.microsoft.com/office/drawing/2014/main" id="{49D3FED4-2372-605F-191C-2E71E49C3830}"/>
                  </a:ext>
                </a:extLst>
              </p:cNvPr>
              <p:cNvSpPr/>
              <p:nvPr/>
            </p:nvSpPr>
            <p:spPr bwMode="auto">
              <a:xfrm>
                <a:off x="3271155" y="3234014"/>
                <a:ext cx="3360985" cy="1520733"/>
              </a:xfrm>
              <a:prstGeom prst="roundRect">
                <a:avLst>
                  <a:gd name="adj" fmla="val 5172"/>
                </a:avLst>
              </a:prstGeom>
              <a:gradFill>
                <a:gsLst>
                  <a:gs pos="0">
                    <a:srgbClr val="512BD4">
                      <a:alpha val="10000"/>
                    </a:srgbClr>
                  </a:gs>
                  <a:gs pos="100000">
                    <a:schemeClr val="accent3">
                      <a:alpha val="1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solidFill>
                  <a:srgbClr val="512B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1C1FF43F-DF81-7D90-8BC1-473328BA6A22}"/>
                  </a:ext>
                </a:extLst>
              </p:cNvPr>
              <p:cNvSpPr txBox="1"/>
              <p:nvPr/>
            </p:nvSpPr>
            <p:spPr>
              <a:xfrm>
                <a:off x="3863395" y="3322488"/>
                <a:ext cx="2234201" cy="1938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 marL="457183" defTabSz="914367">
                  <a:defRPr sz="1765">
                    <a:solidFill>
                      <a:schemeClr val="lt1"/>
                    </a:solidFill>
                  </a:defRPr>
                </a:lvl2pPr>
                <a:lvl3pPr marL="914367" defTabSz="914367">
                  <a:defRPr sz="1765">
                    <a:solidFill>
                      <a:schemeClr val="lt1"/>
                    </a:solidFill>
                  </a:defRPr>
                </a:lvl3pPr>
                <a:lvl4pPr marL="1371550" defTabSz="914367">
                  <a:defRPr sz="1765">
                    <a:solidFill>
                      <a:schemeClr val="lt1"/>
                    </a:solidFill>
                  </a:defRPr>
                </a:lvl4pPr>
                <a:lvl5pPr marL="1828734" defTabSz="914367">
                  <a:defRPr sz="1765">
                    <a:solidFill>
                      <a:schemeClr val="lt1"/>
                    </a:solidFill>
                  </a:defRPr>
                </a:lvl5pPr>
                <a:lvl6pPr marL="2285918" defTabSz="914367">
                  <a:defRPr sz="1765">
                    <a:solidFill>
                      <a:schemeClr val="lt1"/>
                    </a:solidFill>
                  </a:defRPr>
                </a:lvl6pPr>
                <a:lvl7pPr marL="2743101" defTabSz="914367">
                  <a:defRPr sz="1765">
                    <a:solidFill>
                      <a:schemeClr val="lt1"/>
                    </a:solidFill>
                  </a:defRPr>
                </a:lvl7pPr>
                <a:lvl8pPr marL="3200284" defTabSz="914367">
                  <a:defRPr sz="1765">
                    <a:solidFill>
                      <a:schemeClr val="lt1"/>
                    </a:solidFill>
                  </a:defRPr>
                </a:lvl8pPr>
                <a:lvl9pPr marL="3657469" defTabSz="914367">
                  <a:defRPr sz="1765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-4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Security</a:t>
                </a:r>
                <a:endPara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E892B54-1E23-D43B-47DA-47B31643915A}"/>
                </a:ext>
              </a:extLst>
            </p:cNvPr>
            <p:cNvGrpSpPr/>
            <p:nvPr/>
          </p:nvGrpSpPr>
          <p:grpSpPr>
            <a:xfrm>
              <a:off x="3563968" y="1771030"/>
              <a:ext cx="2605961" cy="775952"/>
              <a:chOff x="4366107" y="1844421"/>
              <a:chExt cx="2605961" cy="775952"/>
            </a:xfrm>
          </p:grpSpPr>
          <p:pic>
            <p:nvPicPr>
              <p:cNvPr id="233" name="Graphic 232">
                <a:extLst>
                  <a:ext uri="{FF2B5EF4-FFF2-40B4-BE49-F238E27FC236}">
                    <a16:creationId xmlns:a16="http://schemas.microsoft.com/office/drawing/2014/main" id="{31D1196B-3A48-36D8-76A2-374236320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505031" y="1844421"/>
                <a:ext cx="328550" cy="328550"/>
              </a:xfrm>
              <a:prstGeom prst="rect">
                <a:avLst/>
              </a:prstGeom>
              <a:effectLst/>
            </p:spPr>
          </p:pic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4353B45-C765-2A3F-67CC-CDA8375F5A04}"/>
                  </a:ext>
                </a:extLst>
              </p:cNvPr>
              <p:cNvSpPr txBox="1"/>
              <p:nvPr/>
            </p:nvSpPr>
            <p:spPr>
              <a:xfrm>
                <a:off x="4366107" y="2285240"/>
                <a:ext cx="606399" cy="33513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Active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Directory</a:t>
                </a:r>
              </a:p>
            </p:txBody>
          </p:sp>
          <p:pic>
            <p:nvPicPr>
              <p:cNvPr id="235" name="Graphic 234">
                <a:extLst>
                  <a:ext uri="{FF2B5EF4-FFF2-40B4-BE49-F238E27FC236}">
                    <a16:creationId xmlns:a16="http://schemas.microsoft.com/office/drawing/2014/main" id="{684DA386-5892-D921-2523-74C8D22B0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486925" y="1844421"/>
                <a:ext cx="328550" cy="328550"/>
              </a:xfrm>
              <a:prstGeom prst="rect">
                <a:avLst/>
              </a:prstGeom>
              <a:effectLst/>
            </p:spPr>
          </p:pic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51D801F7-3C24-64FE-C101-45FBFABFC776}"/>
                  </a:ext>
                </a:extLst>
              </p:cNvPr>
              <p:cNvSpPr txBox="1"/>
              <p:nvPr/>
            </p:nvSpPr>
            <p:spPr>
              <a:xfrm>
                <a:off x="5239720" y="2285240"/>
                <a:ext cx="822960" cy="33513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Policy</a:t>
                </a: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A3F8C599-D15A-C4B8-11C8-E391FC2314B5}"/>
                  </a:ext>
                </a:extLst>
              </p:cNvPr>
              <p:cNvSpPr txBox="1"/>
              <p:nvPr/>
            </p:nvSpPr>
            <p:spPr>
              <a:xfrm>
                <a:off x="6149108" y="2285240"/>
                <a:ext cx="822960" cy="33513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Microsoft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Defender</a:t>
                </a:r>
              </a:p>
            </p:txBody>
          </p:sp>
          <p:pic>
            <p:nvPicPr>
              <p:cNvPr id="238" name="Graphic 237">
                <a:extLst>
                  <a:ext uri="{FF2B5EF4-FFF2-40B4-BE49-F238E27FC236}">
                    <a16:creationId xmlns:a16="http://schemas.microsoft.com/office/drawing/2014/main" id="{E8DEBF55-6EAB-D6BD-CC27-9FA2FCEB2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6417468" y="1856064"/>
                <a:ext cx="286240" cy="286240"/>
              </a:xfrm>
              <a:prstGeom prst="rect">
                <a:avLst/>
              </a:prstGeom>
            </p:spPr>
          </p:pic>
        </p:grpSp>
      </p:grpSp>
      <p:grpSp>
        <p:nvGrpSpPr>
          <p:cNvPr id="241" name="Group 240" descr="Managed databases">
            <a:extLst>
              <a:ext uri="{FF2B5EF4-FFF2-40B4-BE49-F238E27FC236}">
                <a16:creationId xmlns:a16="http://schemas.microsoft.com/office/drawing/2014/main" id="{C4AB09F1-3A71-8992-3276-28757F58BED7}"/>
              </a:ext>
            </a:extLst>
          </p:cNvPr>
          <p:cNvGrpSpPr/>
          <p:nvPr/>
        </p:nvGrpSpPr>
        <p:grpSpPr>
          <a:xfrm>
            <a:off x="6571171" y="3219342"/>
            <a:ext cx="4049755" cy="1543188"/>
            <a:chOff x="7853383" y="1245683"/>
            <a:chExt cx="4049755" cy="1543188"/>
          </a:xfrm>
        </p:grpSpPr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53E236C0-59F4-4040-8903-8568D86D4BE4}"/>
                </a:ext>
              </a:extLst>
            </p:cNvPr>
            <p:cNvSpPr/>
            <p:nvPr/>
          </p:nvSpPr>
          <p:spPr bwMode="auto">
            <a:xfrm>
              <a:off x="7899232" y="1245683"/>
              <a:ext cx="4003906" cy="1543188"/>
            </a:xfrm>
            <a:prstGeom prst="roundRect">
              <a:avLst>
                <a:gd name="adj" fmla="val 4977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rgbClr val="512B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3298E5A-084B-003A-7F56-42B467D0C961}"/>
                </a:ext>
              </a:extLst>
            </p:cNvPr>
            <p:cNvSpPr txBox="1"/>
            <p:nvPr/>
          </p:nvSpPr>
          <p:spPr>
            <a:xfrm>
              <a:off x="8669809" y="1342821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Managed databases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F38A78D-F022-BF80-8A48-2F86C9AD48F9}"/>
                </a:ext>
              </a:extLst>
            </p:cNvPr>
            <p:cNvGrpSpPr/>
            <p:nvPr/>
          </p:nvGrpSpPr>
          <p:grpSpPr>
            <a:xfrm>
              <a:off x="7853383" y="1717612"/>
              <a:ext cx="4049755" cy="962062"/>
              <a:chOff x="7853383" y="2043112"/>
              <a:chExt cx="4049755" cy="962062"/>
            </a:xfrm>
          </p:grpSpPr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363DD7A9-FBA9-9317-52B8-C381BEFEDEF0}"/>
                  </a:ext>
                </a:extLst>
              </p:cNvPr>
              <p:cNvGrpSpPr/>
              <p:nvPr/>
            </p:nvGrpSpPr>
            <p:grpSpPr>
              <a:xfrm>
                <a:off x="7853383" y="2062136"/>
                <a:ext cx="1327319" cy="807335"/>
                <a:chOff x="8490198" y="2062136"/>
                <a:chExt cx="1327319" cy="807335"/>
              </a:xfrm>
            </p:grpSpPr>
            <p:pic>
              <p:nvPicPr>
                <p:cNvPr id="257" name="Graphic 256" descr="Azure PostgreSQL logo">
                  <a:extLst>
                    <a:ext uri="{FF2B5EF4-FFF2-40B4-BE49-F238E27FC236}">
                      <a16:creationId xmlns:a16="http://schemas.microsoft.com/office/drawing/2014/main" id="{3C749C70-8BC6-64FB-5BF5-CB804326A3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84693" y="2062136"/>
                  <a:ext cx="338328" cy="338328"/>
                </a:xfrm>
                <a:prstGeom prst="rect">
                  <a:avLst/>
                </a:prstGeom>
              </p:spPr>
            </p:pic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C2D4838B-9C31-A70B-84C8-54A52E95BDF7}"/>
                    </a:ext>
                  </a:extLst>
                </p:cNvPr>
                <p:cNvSpPr txBox="1"/>
                <p:nvPr/>
              </p:nvSpPr>
              <p:spPr>
                <a:xfrm>
                  <a:off x="8490198" y="2444739"/>
                  <a:ext cx="1327319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PostgreSQL</a:t>
                  </a:r>
                </a:p>
              </p:txBody>
            </p: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606B75BF-2965-1D7E-E5E6-C99B9DFAA64A}"/>
                  </a:ext>
                </a:extLst>
              </p:cNvPr>
              <p:cNvGrpSpPr/>
              <p:nvPr/>
            </p:nvGrpSpPr>
            <p:grpSpPr>
              <a:xfrm>
                <a:off x="8775027" y="2071412"/>
                <a:ext cx="1327319" cy="807335"/>
                <a:chOff x="8490198" y="2062136"/>
                <a:chExt cx="1327319" cy="807335"/>
              </a:xfrm>
            </p:grpSpPr>
            <p:pic>
              <p:nvPicPr>
                <p:cNvPr id="255" name="Graphic 254">
                  <a:extLst>
                    <a:ext uri="{FF2B5EF4-FFF2-40B4-BE49-F238E27FC236}">
                      <a16:creationId xmlns:a16="http://schemas.microsoft.com/office/drawing/2014/main" id="{31E7C198-6A06-8C46-D7C3-EA3535415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rcRect/>
                <a:stretch/>
              </p:blipFill>
              <p:spPr>
                <a:xfrm>
                  <a:off x="8984693" y="2062136"/>
                  <a:ext cx="338328" cy="338328"/>
                </a:xfrm>
                <a:prstGeom prst="rect">
                  <a:avLst/>
                </a:prstGeom>
              </p:spPr>
            </p:pic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51A54DE0-1F3C-1F08-ABBF-3FC43FA708AE}"/>
                    </a:ext>
                  </a:extLst>
                </p:cNvPr>
                <p:cNvSpPr txBox="1"/>
                <p:nvPr/>
              </p:nvSpPr>
              <p:spPr>
                <a:xfrm>
                  <a:off x="8490198" y="2444739"/>
                  <a:ext cx="1327319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Cosmos DB</a:t>
                  </a:r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DE339620-82F0-5057-5A09-02C481D4E7D3}"/>
                  </a:ext>
                </a:extLst>
              </p:cNvPr>
              <p:cNvGrpSpPr/>
              <p:nvPr/>
            </p:nvGrpSpPr>
            <p:grpSpPr>
              <a:xfrm>
                <a:off x="9654175" y="2062136"/>
                <a:ext cx="1327319" cy="807335"/>
                <a:chOff x="8490198" y="2062136"/>
                <a:chExt cx="1327319" cy="807335"/>
              </a:xfrm>
            </p:grpSpPr>
            <p:pic>
              <p:nvPicPr>
                <p:cNvPr id="253" name="Graphic 252">
                  <a:extLst>
                    <a:ext uri="{FF2B5EF4-FFF2-40B4-BE49-F238E27FC236}">
                      <a16:creationId xmlns:a16="http://schemas.microsoft.com/office/drawing/2014/main" id="{7BDDA1B5-975B-1F91-26B5-9440F477E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rcRect/>
                <a:stretch/>
              </p:blipFill>
              <p:spPr>
                <a:xfrm>
                  <a:off x="8984693" y="2062136"/>
                  <a:ext cx="338328" cy="338328"/>
                </a:xfrm>
                <a:prstGeom prst="rect">
                  <a:avLst/>
                </a:prstGeom>
              </p:spPr>
            </p:pic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0DAE6EAD-0784-EBD5-4403-D5CB3235D0F9}"/>
                    </a:ext>
                  </a:extLst>
                </p:cNvPr>
                <p:cNvSpPr txBox="1"/>
                <p:nvPr/>
              </p:nvSpPr>
              <p:spPr>
                <a:xfrm>
                  <a:off x="8490198" y="2444739"/>
                  <a:ext cx="1327319" cy="4247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SQL family</a:t>
                  </a:r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64AF1C41-DAA8-A1B7-FE53-634AD52F1107}"/>
                  </a:ext>
                </a:extLst>
              </p:cNvPr>
              <p:cNvGrpSpPr/>
              <p:nvPr/>
            </p:nvGrpSpPr>
            <p:grpSpPr>
              <a:xfrm>
                <a:off x="10575819" y="2043112"/>
                <a:ext cx="1327319" cy="962062"/>
                <a:chOff x="9387183" y="652315"/>
                <a:chExt cx="1327319" cy="962062"/>
              </a:xfrm>
            </p:grpSpPr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E7825526-4BFE-0636-A292-B656D73EBBF7}"/>
                    </a:ext>
                  </a:extLst>
                </p:cNvPr>
                <p:cNvSpPr txBox="1"/>
                <p:nvPr/>
              </p:nvSpPr>
              <p:spPr>
                <a:xfrm>
                  <a:off x="9387183" y="1023446"/>
                  <a:ext cx="1327319" cy="590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MySQL &amp; MariaDB</a:t>
                  </a:r>
                </a:p>
              </p:txBody>
            </p:sp>
            <p:grpSp>
              <p:nvGrpSpPr>
                <p:cNvPr id="250" name="Group 249" descr="Azure MySQL logo and Azure MariaDB logo">
                  <a:extLst>
                    <a:ext uri="{FF2B5EF4-FFF2-40B4-BE49-F238E27FC236}">
                      <a16:creationId xmlns:a16="http://schemas.microsoft.com/office/drawing/2014/main" id="{57DE8E17-56E1-2C35-8148-ADB3290A5B75}"/>
                    </a:ext>
                  </a:extLst>
                </p:cNvPr>
                <p:cNvGrpSpPr/>
                <p:nvPr/>
              </p:nvGrpSpPr>
              <p:grpSpPr>
                <a:xfrm>
                  <a:off x="9739807" y="652315"/>
                  <a:ext cx="622070" cy="335695"/>
                  <a:chOff x="4111882" y="3200655"/>
                  <a:chExt cx="1084452" cy="585216"/>
                </a:xfrm>
              </p:grpSpPr>
              <p:pic>
                <p:nvPicPr>
                  <p:cNvPr id="251" name="Graphic 250">
                    <a:extLst>
                      <a:ext uri="{FF2B5EF4-FFF2-40B4-BE49-F238E27FC236}">
                        <a16:creationId xmlns:a16="http://schemas.microsoft.com/office/drawing/2014/main" id="{046CD480-39C5-9DD2-1C71-81554D687A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882" y="3200655"/>
                    <a:ext cx="585216" cy="585216"/>
                  </a:xfrm>
                  <a:prstGeom prst="rect">
                    <a:avLst/>
                  </a:prstGeom>
                </p:spPr>
              </p:pic>
              <p:pic>
                <p:nvPicPr>
                  <p:cNvPr id="252" name="Graphic 251">
                    <a:extLst>
                      <a:ext uri="{FF2B5EF4-FFF2-40B4-BE49-F238E27FC236}">
                        <a16:creationId xmlns:a16="http://schemas.microsoft.com/office/drawing/2014/main" id="{A2AB79F7-4471-49B5-1717-347A678715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1118" y="3200655"/>
                    <a:ext cx="585216" cy="585216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59" name="Group 258" descr="Cloud operations anywhere">
            <a:extLst>
              <a:ext uri="{FF2B5EF4-FFF2-40B4-BE49-F238E27FC236}">
                <a16:creationId xmlns:a16="http://schemas.microsoft.com/office/drawing/2014/main" id="{3BF6E585-2E09-24A4-B33D-8EF45783A660}"/>
              </a:ext>
            </a:extLst>
          </p:cNvPr>
          <p:cNvGrpSpPr/>
          <p:nvPr/>
        </p:nvGrpSpPr>
        <p:grpSpPr>
          <a:xfrm>
            <a:off x="3163305" y="4859042"/>
            <a:ext cx="8778443" cy="1104438"/>
            <a:chOff x="3145968" y="4859239"/>
            <a:chExt cx="8778443" cy="1113149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D5179113-8952-8F97-E393-67C9E724369B}"/>
                </a:ext>
              </a:extLst>
            </p:cNvPr>
            <p:cNvSpPr/>
            <p:nvPr/>
          </p:nvSpPr>
          <p:spPr bwMode="auto">
            <a:xfrm>
              <a:off x="3145968" y="4859239"/>
              <a:ext cx="8778443" cy="1113149"/>
            </a:xfrm>
            <a:prstGeom prst="roundRect">
              <a:avLst>
                <a:gd name="adj" fmla="val 709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rgbClr val="512B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809227E9-5DD7-1889-4239-21854E3EAE0C}"/>
                </a:ext>
              </a:extLst>
            </p:cNvPr>
            <p:cNvSpPr txBox="1"/>
            <p:nvPr/>
          </p:nvSpPr>
          <p:spPr>
            <a:xfrm>
              <a:off x="6418089" y="4956391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Cloud operations anywhere</a:t>
              </a: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50490940-2966-431A-A56E-E60A6BF2A769}"/>
                </a:ext>
              </a:extLst>
            </p:cNvPr>
            <p:cNvGrpSpPr/>
            <p:nvPr/>
          </p:nvGrpSpPr>
          <p:grpSpPr>
            <a:xfrm>
              <a:off x="7186600" y="5199900"/>
              <a:ext cx="697178" cy="677497"/>
              <a:chOff x="5143969" y="5369841"/>
              <a:chExt cx="697178" cy="677497"/>
            </a:xfrm>
          </p:grpSpPr>
          <p:pic>
            <p:nvPicPr>
              <p:cNvPr id="263" name="Picture 7">
                <a:extLst>
                  <a:ext uri="{FF2B5EF4-FFF2-40B4-BE49-F238E27FC236}">
                    <a16:creationId xmlns:a16="http://schemas.microsoft.com/office/drawing/2014/main" id="{B7B2E38C-4021-EC84-7DA6-3CC7F43D21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rcRect t="3913" b="3913"/>
              <a:stretch/>
            </p:blipFill>
            <p:spPr>
              <a:xfrm>
                <a:off x="5277439" y="5369841"/>
                <a:ext cx="404876" cy="37319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</p:pic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0F2BD4E6-380A-8A75-522C-3BDFE6ABC461}"/>
                  </a:ext>
                </a:extLst>
              </p:cNvPr>
              <p:cNvSpPr txBox="1"/>
              <p:nvPr/>
            </p:nvSpPr>
            <p:spPr>
              <a:xfrm>
                <a:off x="5143969" y="5714939"/>
                <a:ext cx="697178" cy="3323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Arc</a:t>
                </a:r>
              </a:p>
            </p:txBody>
          </p:sp>
        </p:grpSp>
      </p:grpSp>
      <p:grpSp>
        <p:nvGrpSpPr>
          <p:cNvPr id="265" name="Group 264" descr="Community">
            <a:extLst>
              <a:ext uri="{FF2B5EF4-FFF2-40B4-BE49-F238E27FC236}">
                <a16:creationId xmlns:a16="http://schemas.microsoft.com/office/drawing/2014/main" id="{C73C5088-3FAC-13D8-146B-BAE8FA771BBF}"/>
              </a:ext>
            </a:extLst>
          </p:cNvPr>
          <p:cNvGrpSpPr/>
          <p:nvPr/>
        </p:nvGrpSpPr>
        <p:grpSpPr>
          <a:xfrm>
            <a:off x="267249" y="1593307"/>
            <a:ext cx="2799514" cy="1506344"/>
            <a:chOff x="267249" y="1593307"/>
            <a:chExt cx="2799514" cy="1506344"/>
          </a:xfrm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BFBE6C2C-6E13-85E1-0D35-7E20436F3AF9}"/>
                </a:ext>
              </a:extLst>
            </p:cNvPr>
            <p:cNvSpPr/>
            <p:nvPr/>
          </p:nvSpPr>
          <p:spPr bwMode="auto">
            <a:xfrm>
              <a:off x="267249" y="1593307"/>
              <a:ext cx="2799514" cy="1506344"/>
            </a:xfrm>
            <a:prstGeom prst="roundRect">
              <a:avLst>
                <a:gd name="adj" fmla="val 506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rgbClr val="512B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2E450BBC-95F2-A779-BA31-B8039546545C}"/>
                </a:ext>
              </a:extLst>
            </p:cNvPr>
            <p:cNvSpPr txBox="1"/>
            <p:nvPr/>
          </p:nvSpPr>
          <p:spPr>
            <a:xfrm>
              <a:off x="540160" y="1675578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Community</a:t>
              </a:r>
              <a:endPara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4DE2DF4D-1866-A508-9E94-AD282D1EE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9859" y="2243279"/>
              <a:ext cx="298335" cy="88739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95881091-AC30-F349-700F-B50606DD0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harpenSoften amount="1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84240" y="2171573"/>
              <a:ext cx="315810" cy="232151"/>
            </a:xfrm>
            <a:prstGeom prst="rect">
              <a:avLst/>
            </a:prstGeom>
          </p:spPr>
        </p:pic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697FAA13-FD2E-1ED8-43AB-B231B401A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r="83863"/>
            <a:stretch/>
          </p:blipFill>
          <p:spPr>
            <a:xfrm>
              <a:off x="739958" y="2141360"/>
              <a:ext cx="284257" cy="277181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19575B00-AE96-01FA-CDE1-4A2A9932B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207018" y="2082037"/>
              <a:ext cx="356054" cy="343669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65406A22-52B6-B818-ADF2-7746BDAF0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781555" y="2623629"/>
              <a:ext cx="213303" cy="230913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8CF70DE4-F51A-E393-F933-2813A37ED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r="73478"/>
            <a:stretch/>
          </p:blipFill>
          <p:spPr>
            <a:xfrm>
              <a:off x="1256850" y="2629349"/>
              <a:ext cx="232838" cy="219472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82C64E6C-A957-6BBD-7749-DB9D5E32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659487" y="2517745"/>
              <a:ext cx="321582" cy="341681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26D886B7-AE63-CF4E-8CBB-CB672150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2259607" y="2589498"/>
              <a:ext cx="242075" cy="272456"/>
            </a:xfrm>
            <a:prstGeom prst="rect">
              <a:avLst/>
            </a:prstGeom>
          </p:spPr>
        </p:pic>
      </p:grpSp>
      <p:grpSp>
        <p:nvGrpSpPr>
          <p:cNvPr id="311" name="Group 310" descr="Managed databases">
            <a:extLst>
              <a:ext uri="{FF2B5EF4-FFF2-40B4-BE49-F238E27FC236}">
                <a16:creationId xmlns:a16="http://schemas.microsoft.com/office/drawing/2014/main" id="{6D3FB4B2-B187-8D5F-2EFE-3BC0630D5C62}"/>
              </a:ext>
            </a:extLst>
          </p:cNvPr>
          <p:cNvGrpSpPr/>
          <p:nvPr/>
        </p:nvGrpSpPr>
        <p:grpSpPr>
          <a:xfrm>
            <a:off x="10228567" y="3215846"/>
            <a:ext cx="2234201" cy="1543188"/>
            <a:chOff x="7399941" y="1245683"/>
            <a:chExt cx="2234201" cy="1543188"/>
          </a:xfrm>
        </p:grpSpPr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648A0E12-5859-C074-DC80-EF9F053C663C}"/>
                </a:ext>
              </a:extLst>
            </p:cNvPr>
            <p:cNvSpPr/>
            <p:nvPr/>
          </p:nvSpPr>
          <p:spPr bwMode="auto">
            <a:xfrm>
              <a:off x="7896367" y="1245683"/>
              <a:ext cx="1207046" cy="1543188"/>
            </a:xfrm>
            <a:prstGeom prst="roundRect">
              <a:avLst>
                <a:gd name="adj" fmla="val 5329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>
              <a:solidFill>
                <a:srgbClr val="512B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7993BE2-AC8B-979E-81F4-BD837B404179}"/>
                </a:ext>
              </a:extLst>
            </p:cNvPr>
            <p:cNvSpPr txBox="1"/>
            <p:nvPr/>
          </p:nvSpPr>
          <p:spPr>
            <a:xfrm>
              <a:off x="7399941" y="1342821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Storage</a:t>
              </a:r>
            </a:p>
          </p:txBody>
        </p: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D68BFF78-606B-F1FC-C54E-402866B7F415}"/>
                </a:ext>
              </a:extLst>
            </p:cNvPr>
            <p:cNvGrpSpPr/>
            <p:nvPr/>
          </p:nvGrpSpPr>
          <p:grpSpPr>
            <a:xfrm>
              <a:off x="7853383" y="1736636"/>
              <a:ext cx="1327319" cy="807335"/>
              <a:chOff x="8490198" y="2062136"/>
              <a:chExt cx="1327319" cy="807335"/>
            </a:xfrm>
          </p:grpSpPr>
          <p:pic>
            <p:nvPicPr>
              <p:cNvPr id="315" name="Graphic 314">
                <a:extLst>
                  <a:ext uri="{FF2B5EF4-FFF2-40B4-BE49-F238E27FC236}">
                    <a16:creationId xmlns:a16="http://schemas.microsoft.com/office/drawing/2014/main" id="{0144E0AC-4DF9-97EC-C5AA-E6BD4EB2E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rcRect/>
              <a:stretch/>
            </p:blipFill>
            <p:spPr>
              <a:xfrm>
                <a:off x="8984693" y="2062136"/>
                <a:ext cx="338328" cy="338328"/>
              </a:xfrm>
              <a:prstGeom prst="rect">
                <a:avLst/>
              </a:prstGeom>
            </p:spPr>
          </p:pic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77BCB5DB-E0A4-D4F6-6871-2F767DECAB13}"/>
                  </a:ext>
                </a:extLst>
              </p:cNvPr>
              <p:cNvSpPr txBox="1"/>
              <p:nvPr/>
            </p:nvSpPr>
            <p:spPr>
              <a:xfrm>
                <a:off x="8490198" y="2444739"/>
                <a:ext cx="132731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Storage</a:t>
                </a:r>
              </a:p>
            </p:txBody>
          </p:sp>
        </p:grpSp>
      </p:grpSp>
      <p:pic>
        <p:nvPicPr>
          <p:cNvPr id="2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95DDE7AE-D347-0652-E4A4-3A8DE47E610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310" y="-31317"/>
            <a:ext cx="12187381" cy="6897542"/>
          </a:xfrm>
          <a:prstGeom prst="rect">
            <a:avLst/>
          </a:prstGeom>
        </p:spPr>
      </p:pic>
      <p:grpSp>
        <p:nvGrpSpPr>
          <p:cNvPr id="10" name="containers">
            <a:extLst>
              <a:ext uri="{FF2B5EF4-FFF2-40B4-BE49-F238E27FC236}">
                <a16:creationId xmlns:a16="http://schemas.microsoft.com/office/drawing/2014/main" id="{6706E027-FF41-CCAF-8F34-818693887566}"/>
              </a:ext>
            </a:extLst>
          </p:cNvPr>
          <p:cNvGrpSpPr/>
          <p:nvPr/>
        </p:nvGrpSpPr>
        <p:grpSpPr>
          <a:xfrm>
            <a:off x="3163306" y="3225328"/>
            <a:ext cx="3381142" cy="1537201"/>
            <a:chOff x="3163306" y="3225328"/>
            <a:chExt cx="3381142" cy="153720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C4DA33-77C6-D797-7DC5-EF4CC9F39BE3}"/>
                </a:ext>
              </a:extLst>
            </p:cNvPr>
            <p:cNvGrpSpPr/>
            <p:nvPr/>
          </p:nvGrpSpPr>
          <p:grpSpPr>
            <a:xfrm>
              <a:off x="3208825" y="3656352"/>
              <a:ext cx="2327480" cy="970829"/>
              <a:chOff x="3208825" y="3656352"/>
              <a:chExt cx="2327480" cy="970829"/>
            </a:xfrm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E8B40A44-E5AB-8789-AA78-5941981B2139}"/>
                  </a:ext>
                </a:extLst>
              </p:cNvPr>
              <p:cNvGrpSpPr/>
              <p:nvPr/>
            </p:nvGrpSpPr>
            <p:grpSpPr>
              <a:xfrm>
                <a:off x="3208825" y="3656352"/>
                <a:ext cx="1327319" cy="970829"/>
                <a:chOff x="3374298" y="3583524"/>
                <a:chExt cx="1327319" cy="970829"/>
              </a:xfrm>
            </p:grpSpPr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A4FD5FAC-4B0C-7EC2-2F03-9D74D82A8332}"/>
                    </a:ext>
                  </a:extLst>
                </p:cNvPr>
                <p:cNvSpPr txBox="1"/>
                <p:nvPr/>
              </p:nvSpPr>
              <p:spPr>
                <a:xfrm>
                  <a:off x="3374298" y="3963422"/>
                  <a:ext cx="1327319" cy="590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Kubernetes Service</a:t>
                  </a:r>
                </a:p>
              </p:txBody>
            </p:sp>
            <p:pic>
              <p:nvPicPr>
                <p:cNvPr id="291" name="Graphic 290">
                  <a:extLst>
                    <a:ext uri="{FF2B5EF4-FFF2-40B4-BE49-F238E27FC236}">
                      <a16:creationId xmlns:a16="http://schemas.microsoft.com/office/drawing/2014/main" id="{8D01A675-3C99-F632-1D95-128BFE6E731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rcRect/>
                <a:stretch/>
              </p:blipFill>
              <p:spPr>
                <a:xfrm>
                  <a:off x="3868793" y="3583524"/>
                  <a:ext cx="338328" cy="338328"/>
                </a:xfrm>
                <a:prstGeom prst="rect">
                  <a:avLst/>
                </a:prstGeom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5C106DC6-9738-23FD-3DBF-865A2204DF5E}"/>
                  </a:ext>
                </a:extLst>
              </p:cNvPr>
              <p:cNvGrpSpPr/>
              <p:nvPr/>
            </p:nvGrpSpPr>
            <p:grpSpPr>
              <a:xfrm>
                <a:off x="4208986" y="3656352"/>
                <a:ext cx="1327319" cy="970829"/>
                <a:chOff x="4374459" y="3583524"/>
                <a:chExt cx="1327319" cy="970829"/>
              </a:xfrm>
            </p:grpSpPr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A9D22B2E-A365-029D-C541-9036C8F561AE}"/>
                    </a:ext>
                  </a:extLst>
                </p:cNvPr>
                <p:cNvSpPr txBox="1"/>
                <p:nvPr/>
              </p:nvSpPr>
              <p:spPr>
                <a:xfrm>
                  <a:off x="4374459" y="3963422"/>
                  <a:ext cx="1327319" cy="590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Azure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Container</a:t>
                  </a:r>
                  <a:b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200" b="0" i="0" u="none" strike="noStrike" kern="1200" cap="none" spc="-4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Apps</a:t>
                  </a:r>
                </a:p>
              </p:txBody>
            </p:sp>
            <p:pic>
              <p:nvPicPr>
                <p:cNvPr id="289" name="Graphic 288">
                  <a:extLst>
                    <a:ext uri="{FF2B5EF4-FFF2-40B4-BE49-F238E27FC236}">
                      <a16:creationId xmlns:a16="http://schemas.microsoft.com/office/drawing/2014/main" id="{64E81ADB-ED22-2432-4B2E-A00103D4FC6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rcRect/>
                <a:stretch/>
              </p:blipFill>
              <p:spPr>
                <a:xfrm>
                  <a:off x="4868954" y="3583524"/>
                  <a:ext cx="338328" cy="338328"/>
                </a:xfrm>
                <a:prstGeom prst="rect">
                  <a:avLst/>
                </a:prstGeom>
                <a:effectLst>
                  <a:outerShdw blurRad="127000" algn="ct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A633B0-00FC-8217-77C3-3AEE7B963B8B}"/>
                </a:ext>
              </a:extLst>
            </p:cNvPr>
            <p:cNvGrpSpPr/>
            <p:nvPr/>
          </p:nvGrpSpPr>
          <p:grpSpPr>
            <a:xfrm>
              <a:off x="3163306" y="3225328"/>
              <a:ext cx="3360984" cy="1537201"/>
              <a:chOff x="3163306" y="3225328"/>
              <a:chExt cx="3360984" cy="1537201"/>
            </a:xfrm>
          </p:grpSpPr>
          <p:sp>
            <p:nvSpPr>
              <p:cNvPr id="280" name="Rectangle: Rounded Corners 279">
                <a:extLst>
                  <a:ext uri="{FF2B5EF4-FFF2-40B4-BE49-F238E27FC236}">
                    <a16:creationId xmlns:a16="http://schemas.microsoft.com/office/drawing/2014/main" id="{9A00534A-3AFF-35C8-3967-B38F2A0D3916}"/>
                  </a:ext>
                </a:extLst>
              </p:cNvPr>
              <p:cNvSpPr/>
              <p:nvPr/>
            </p:nvSpPr>
            <p:spPr bwMode="auto">
              <a:xfrm>
                <a:off x="3163306" y="3225328"/>
                <a:ext cx="3360984" cy="1537201"/>
              </a:xfrm>
              <a:prstGeom prst="roundRect">
                <a:avLst>
                  <a:gd name="adj" fmla="val 5741"/>
                </a:avLst>
              </a:prstGeom>
              <a:gradFill>
                <a:gsLst>
                  <a:gs pos="0">
                    <a:srgbClr val="512BD4">
                      <a:alpha val="10000"/>
                    </a:srgbClr>
                  </a:gs>
                  <a:gs pos="100000">
                    <a:schemeClr val="accent3">
                      <a:alpha val="10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solidFill>
                  <a:srgbClr val="512B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D7E7FD16-1BAF-1A48-BFEA-ABC069802FF1}"/>
                  </a:ext>
                </a:extLst>
              </p:cNvPr>
              <p:cNvSpPr txBox="1"/>
              <p:nvPr/>
            </p:nvSpPr>
            <p:spPr>
              <a:xfrm>
                <a:off x="3768851" y="3321263"/>
                <a:ext cx="2234201" cy="1938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 marL="457183" defTabSz="914367">
                  <a:defRPr sz="1765">
                    <a:solidFill>
                      <a:schemeClr val="lt1"/>
                    </a:solidFill>
                  </a:defRPr>
                </a:lvl2pPr>
                <a:lvl3pPr marL="914367" defTabSz="914367">
                  <a:defRPr sz="1765">
                    <a:solidFill>
                      <a:schemeClr val="lt1"/>
                    </a:solidFill>
                  </a:defRPr>
                </a:lvl3pPr>
                <a:lvl4pPr marL="1371550" defTabSz="914367">
                  <a:defRPr sz="1765">
                    <a:solidFill>
                      <a:schemeClr val="lt1"/>
                    </a:solidFill>
                  </a:defRPr>
                </a:lvl4pPr>
                <a:lvl5pPr marL="1828734" defTabSz="914367">
                  <a:defRPr sz="1765">
                    <a:solidFill>
                      <a:schemeClr val="lt1"/>
                    </a:solidFill>
                  </a:defRPr>
                </a:lvl5pPr>
                <a:lvl6pPr marL="2285918" defTabSz="914367">
                  <a:defRPr sz="1765">
                    <a:solidFill>
                      <a:schemeClr val="lt1"/>
                    </a:solidFill>
                  </a:defRPr>
                </a:lvl6pPr>
                <a:lvl7pPr marL="2743101" defTabSz="914367">
                  <a:defRPr sz="1765">
                    <a:solidFill>
                      <a:schemeClr val="lt1"/>
                    </a:solidFill>
                  </a:defRPr>
                </a:lvl7pPr>
                <a:lvl8pPr marL="3200284" defTabSz="914367">
                  <a:defRPr sz="1765">
                    <a:solidFill>
                      <a:schemeClr val="lt1"/>
                    </a:solidFill>
                  </a:defRPr>
                </a:lvl8pPr>
                <a:lvl9pPr marL="3657469" defTabSz="914367">
                  <a:defRPr sz="1765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-4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Containers and serverless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7F94B3-CE31-2E2B-5B4E-D9D91BEF44F1}"/>
                </a:ext>
              </a:extLst>
            </p:cNvPr>
            <p:cNvGrpSpPr/>
            <p:nvPr/>
          </p:nvGrpSpPr>
          <p:grpSpPr>
            <a:xfrm>
              <a:off x="5217129" y="3663691"/>
              <a:ext cx="1327319" cy="797291"/>
              <a:chOff x="5217129" y="3663691"/>
              <a:chExt cx="1327319" cy="797291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EB6D4165-4120-243A-2FFE-F7E978F30D22}"/>
                  </a:ext>
                </a:extLst>
              </p:cNvPr>
              <p:cNvSpPr txBox="1"/>
              <p:nvPr/>
            </p:nvSpPr>
            <p:spPr>
              <a:xfrm>
                <a:off x="5217129" y="4036250"/>
                <a:ext cx="132731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App Service</a:t>
                </a:r>
              </a:p>
            </p:txBody>
          </p:sp>
          <p:pic>
            <p:nvPicPr>
              <p:cNvPr id="5" name="Picture 4" descr="Icon&#10;&#10;Description automatically generated">
                <a:extLst>
                  <a:ext uri="{FF2B5EF4-FFF2-40B4-BE49-F238E27FC236}">
                    <a16:creationId xmlns:a16="http://schemas.microsoft.com/office/drawing/2014/main" id="{54EA8012-9EF4-FFF8-2888-981DF2DF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9511" y="3663691"/>
                <a:ext cx="338328" cy="338328"/>
              </a:xfrm>
              <a:prstGeom prst="rect">
                <a:avLst/>
              </a:prstGeom>
            </p:spPr>
          </p:pic>
        </p:grpSp>
      </p:grpSp>
      <p:grpSp>
        <p:nvGrpSpPr>
          <p:cNvPr id="292" name="arrow top right" descr="arrows">
            <a:extLst>
              <a:ext uri="{FF2B5EF4-FFF2-40B4-BE49-F238E27FC236}">
                <a16:creationId xmlns:a16="http://schemas.microsoft.com/office/drawing/2014/main" id="{FF8F5C6D-0D8A-BEDF-AB29-1DF41356144B}"/>
              </a:ext>
            </a:extLst>
          </p:cNvPr>
          <p:cNvGrpSpPr/>
          <p:nvPr/>
        </p:nvGrpSpPr>
        <p:grpSpPr>
          <a:xfrm>
            <a:off x="6373941" y="2954824"/>
            <a:ext cx="399688" cy="399686"/>
            <a:chOff x="7488654" y="3686343"/>
            <a:chExt cx="399688" cy="399686"/>
          </a:xfrm>
          <a:solidFill>
            <a:srgbClr val="1A0846"/>
          </a:solidFill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246FD0A-0F03-A6C5-61E7-963C9CF56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8654" y="3686343"/>
              <a:ext cx="399688" cy="399686"/>
            </a:xfrm>
            <a:prstGeom prst="ellipse">
              <a:avLst/>
            </a:prstGeom>
            <a:grpFill/>
            <a:ln w="12700" cap="sq">
              <a:solidFill>
                <a:srgbClr val="8B73E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arrow">
              <a:extLst>
                <a:ext uri="{FF2B5EF4-FFF2-40B4-BE49-F238E27FC236}">
                  <a16:creationId xmlns:a16="http://schemas.microsoft.com/office/drawing/2014/main" id="{EFA4E25C-0920-A82F-9AAD-B633DD2FBFC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arrow">
              <a:extLst>
                <a:ext uri="{FF2B5EF4-FFF2-40B4-BE49-F238E27FC236}">
                  <a16:creationId xmlns:a16="http://schemas.microsoft.com/office/drawing/2014/main" id="{2F2D13A0-9B2E-AD40-E5CB-DB38F6425D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6" name="arrow bottom left" descr="arrows">
            <a:extLst>
              <a:ext uri="{FF2B5EF4-FFF2-40B4-BE49-F238E27FC236}">
                <a16:creationId xmlns:a16="http://schemas.microsoft.com/office/drawing/2014/main" id="{EFA381D2-13C9-11ED-359E-EC2D8FB2952B}"/>
              </a:ext>
            </a:extLst>
          </p:cNvPr>
          <p:cNvGrpSpPr/>
          <p:nvPr/>
        </p:nvGrpSpPr>
        <p:grpSpPr>
          <a:xfrm rot="5400000">
            <a:off x="5296782" y="4603876"/>
            <a:ext cx="399688" cy="399686"/>
            <a:chOff x="7486595" y="3685943"/>
            <a:chExt cx="399688" cy="399686"/>
          </a:xfrm>
          <a:solidFill>
            <a:srgbClr val="1E0B4B"/>
          </a:solidFill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B326EDD-BFCD-31E0-5181-8CB6DD256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grpFill/>
            <a:ln w="12700" cap="sq">
              <a:solidFill>
                <a:srgbClr val="8B73E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arrow">
              <a:extLst>
                <a:ext uri="{FF2B5EF4-FFF2-40B4-BE49-F238E27FC236}">
                  <a16:creationId xmlns:a16="http://schemas.microsoft.com/office/drawing/2014/main" id="{8A3F1FCD-C524-A5E8-7FC5-987C71FB6B6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arrow">
              <a:extLst>
                <a:ext uri="{FF2B5EF4-FFF2-40B4-BE49-F238E27FC236}">
                  <a16:creationId xmlns:a16="http://schemas.microsoft.com/office/drawing/2014/main" id="{C9A70D4E-2FAD-0728-5991-0B539167F6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00" name="arrow bottom right" descr="arrows">
            <a:extLst>
              <a:ext uri="{FF2B5EF4-FFF2-40B4-BE49-F238E27FC236}">
                <a16:creationId xmlns:a16="http://schemas.microsoft.com/office/drawing/2014/main" id="{6B868C5A-B6DC-AE43-2BD7-AC5E34D11CC5}"/>
              </a:ext>
            </a:extLst>
          </p:cNvPr>
          <p:cNvGrpSpPr/>
          <p:nvPr/>
        </p:nvGrpSpPr>
        <p:grpSpPr>
          <a:xfrm rot="5400000">
            <a:off x="8565280" y="4603876"/>
            <a:ext cx="399688" cy="399686"/>
            <a:chOff x="7486595" y="3685943"/>
            <a:chExt cx="399688" cy="399686"/>
          </a:xfrm>
          <a:solidFill>
            <a:srgbClr val="42166A"/>
          </a:solidFill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99B3B182-E09D-528E-8D0B-D2DE47B25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grpFill/>
            <a:ln w="12700" cap="sq">
              <a:solidFill>
                <a:srgbClr val="8B73E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arrow">
              <a:extLst>
                <a:ext uri="{FF2B5EF4-FFF2-40B4-BE49-F238E27FC236}">
                  <a16:creationId xmlns:a16="http://schemas.microsoft.com/office/drawing/2014/main" id="{D8FDE266-4747-C893-AFD1-7011ED0E7C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arrow">
              <a:extLst>
                <a:ext uri="{FF2B5EF4-FFF2-40B4-BE49-F238E27FC236}">
                  <a16:creationId xmlns:a16="http://schemas.microsoft.com/office/drawing/2014/main" id="{C0FFDA78-EC91-6E6D-409B-046FBB8288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04" name="arrow top left" descr="arrows">
            <a:extLst>
              <a:ext uri="{FF2B5EF4-FFF2-40B4-BE49-F238E27FC236}">
                <a16:creationId xmlns:a16="http://schemas.microsoft.com/office/drawing/2014/main" id="{81CB51C6-345B-5CF2-98F8-FC7983B9BEDB}"/>
              </a:ext>
            </a:extLst>
          </p:cNvPr>
          <p:cNvGrpSpPr/>
          <p:nvPr/>
        </p:nvGrpSpPr>
        <p:grpSpPr>
          <a:xfrm>
            <a:off x="2897695" y="2954824"/>
            <a:ext cx="399688" cy="399686"/>
            <a:chOff x="7486595" y="3685943"/>
            <a:chExt cx="399688" cy="399686"/>
          </a:xfrm>
          <a:solidFill>
            <a:srgbClr val="14053A"/>
          </a:solidFill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FDC17232-6E2A-5C84-1C20-0D383632B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solidFill>
              <a:srgbClr val="14053A"/>
            </a:solidFill>
            <a:ln w="12700" cap="sq">
              <a:solidFill>
                <a:srgbClr val="8B73E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arrow">
              <a:extLst>
                <a:ext uri="{FF2B5EF4-FFF2-40B4-BE49-F238E27FC236}">
                  <a16:creationId xmlns:a16="http://schemas.microsoft.com/office/drawing/2014/main" id="{3D8B1B5C-7A9D-B8DB-8676-E7A8E04374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arrow">
              <a:extLst>
                <a:ext uri="{FF2B5EF4-FFF2-40B4-BE49-F238E27FC236}">
                  <a16:creationId xmlns:a16="http://schemas.microsoft.com/office/drawing/2014/main" id="{EB1C17EC-EE1E-501B-A0E1-74D25CFC7C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grpFill/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15A64484-C4B6-8672-FFE8-C5564EB5C456}"/>
              </a:ext>
            </a:extLst>
          </p:cNvPr>
          <p:cNvSpPr txBox="1">
            <a:spLocks/>
          </p:cNvSpPr>
          <p:nvPr/>
        </p:nvSpPr>
        <p:spPr>
          <a:xfrm>
            <a:off x="838091" y="610699"/>
            <a:ext cx="10515818" cy="737872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325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99" b="0" kern="1200" cap="none" spc="-50" baseline="0" dirty="0">
                <a:ln w="3175">
                  <a:noFill/>
                </a:ln>
                <a:gradFill>
                  <a:gsLst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0B6CFF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n-lt"/>
                <a:ea typeface="Open Sans" panose="020B0606030504020204" pitchFamily="34" charset="0"/>
                <a:cs typeface="Space Grotesk Medium" pitchFamily="2" charset="0"/>
              </a:defRPr>
            </a:lvl1pPr>
          </a:lstStyle>
          <a:p>
            <a:pPr algn="ctr"/>
            <a:r>
              <a:rPr lang="en-US" sz="3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Building cloud-native on Azure</a:t>
            </a:r>
          </a:p>
        </p:txBody>
      </p:sp>
    </p:spTree>
    <p:extLst>
      <p:ext uri="{BB962C8B-B14F-4D97-AF65-F5344CB8AC3E}">
        <p14:creationId xmlns:p14="http://schemas.microsoft.com/office/powerpoint/2010/main" val="1148206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C63C0E-2755-1DD9-A718-C908604FCEC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542700" y="2965449"/>
            <a:ext cx="7106601" cy="738536"/>
          </a:xfrm>
        </p:spPr>
        <p:txBody>
          <a:bodyPr>
            <a:spAutoFit/>
          </a:bodyPr>
          <a:lstStyle/>
          <a:p>
            <a:r>
              <a:rPr lang="en-US"/>
              <a:t>Modern Client with .NET</a:t>
            </a:r>
          </a:p>
        </p:txBody>
      </p:sp>
    </p:spTree>
    <p:extLst>
      <p:ext uri="{BB962C8B-B14F-4D97-AF65-F5344CB8AC3E}">
        <p14:creationId xmlns:p14="http://schemas.microsoft.com/office/powerpoint/2010/main" val="161675582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495DEC0-CCFB-80ED-4C0F-61A0832B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Multi-platform App UI (MAUI)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4A60C1-C4AA-FF2B-6C5C-383BD1A79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Learn more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5D0E50-2475-ABDB-E4FB-B35080466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/>
              <a:t>State of .NET MAUI – 11:00 AM Pacific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514CB9-34F3-7600-F8F4-AF5B601743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solidFill>
                  <a:srgbClr val="512BD4"/>
                </a:solidFill>
                <a:ea typeface="Open Sans SemiBold"/>
                <a:cs typeface="Open Sans SemiBold"/>
              </a:rPr>
              <a:t>|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5B270-8D59-00CF-60EF-0DBA9F8D7DEE}"/>
              </a:ext>
            </a:extLst>
          </p:cNvPr>
          <p:cNvSpPr txBox="1"/>
          <p:nvPr/>
        </p:nvSpPr>
        <p:spPr>
          <a:xfrm>
            <a:off x="7701057" y="2078206"/>
            <a:ext cx="340156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5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Unified .NET</a:t>
            </a: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398F0A-04B3-B619-1EB4-CBD34C9AE381}"/>
              </a:ext>
            </a:extLst>
          </p:cNvPr>
          <p:cNvSpPr txBox="1"/>
          <p:nvPr/>
        </p:nvSpPr>
        <p:spPr>
          <a:xfrm>
            <a:off x="7701058" y="2703032"/>
            <a:ext cx="340483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5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Mobile, desktop, hybrid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801F54-6F7F-F429-FADF-E5AFA78424A0}"/>
              </a:ext>
            </a:extLst>
          </p:cNvPr>
          <p:cNvSpPr txBox="1"/>
          <p:nvPr/>
        </p:nvSpPr>
        <p:spPr>
          <a:xfrm>
            <a:off x="7704968" y="3335065"/>
            <a:ext cx="3924603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5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Productive development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spc="-50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5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Native APIs, Native performance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BE4724-62B5-B515-E5C0-D187EEF5EE5C}"/>
              </a:ext>
            </a:extLst>
          </p:cNvPr>
          <p:cNvGrpSpPr/>
          <p:nvPr/>
        </p:nvGrpSpPr>
        <p:grpSpPr>
          <a:xfrm>
            <a:off x="1525705" y="2080851"/>
            <a:ext cx="5480439" cy="2975693"/>
            <a:chOff x="1525705" y="2080851"/>
            <a:chExt cx="5480439" cy="2975693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4895E560-6F25-ABF5-3DE3-80AC3945B887}"/>
                </a:ext>
              </a:extLst>
            </p:cNvPr>
            <p:cNvSpPr/>
            <p:nvPr/>
          </p:nvSpPr>
          <p:spPr>
            <a:xfrm>
              <a:off x="1525705" y="2080851"/>
              <a:ext cx="5480439" cy="1650237"/>
            </a:xfrm>
            <a:prstGeom prst="roundRect">
              <a:avLst>
                <a:gd name="adj" fmla="val 7718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10795" cap="flat" cmpd="sng" algn="ctr">
              <a:solidFill>
                <a:srgbClr val="512BD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DF2E08-EFB2-471D-AFAB-63BB6B85BE46}"/>
                </a:ext>
              </a:extLst>
            </p:cNvPr>
            <p:cNvSpPr txBox="1"/>
            <p:nvPr/>
          </p:nvSpPr>
          <p:spPr>
            <a:xfrm>
              <a:off x="2025580" y="2507911"/>
              <a:ext cx="4517907" cy="24929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" lvl="1" algn="ctr" defTabSz="914400">
                <a:lnSpc>
                  <a:spcPct val="90000"/>
                </a:lnSpc>
                <a:spcBef>
                  <a:spcPts val="600"/>
                </a:spcBef>
                <a:defRPr/>
              </a:pPr>
              <a:r>
                <a:rPr lang="en-US" b="1" kern="0">
                  <a:solidFill>
                    <a:srgbClr val="B7AAE8"/>
                  </a:solidFill>
                  <a:cs typeface="Segoe UI"/>
                </a:rPr>
                <a:t>Single project system, single codebase</a:t>
              </a:r>
              <a:endParaRPr lang="en-US" b="1" kern="0">
                <a:solidFill>
                  <a:srgbClr val="B7AAE8"/>
                </a:solidFill>
                <a:ea typeface="Open Sans"/>
                <a:cs typeface="Segoe UI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398057-A73F-66B3-BB1D-5DFDC0274C30}"/>
                </a:ext>
              </a:extLst>
            </p:cNvPr>
            <p:cNvGrpSpPr/>
            <p:nvPr/>
          </p:nvGrpSpPr>
          <p:grpSpPr>
            <a:xfrm>
              <a:off x="1993980" y="4096206"/>
              <a:ext cx="4369777" cy="960338"/>
              <a:chOff x="1993980" y="4096206"/>
              <a:chExt cx="4369777" cy="96033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2BCC817-0AD3-9958-6F25-3521AF8A9825}"/>
                  </a:ext>
                </a:extLst>
              </p:cNvPr>
              <p:cNvGrpSpPr/>
              <p:nvPr/>
            </p:nvGrpSpPr>
            <p:grpSpPr>
              <a:xfrm>
                <a:off x="1993980" y="4096206"/>
                <a:ext cx="998412" cy="960338"/>
                <a:chOff x="1993980" y="4096206"/>
                <a:chExt cx="914400" cy="914400"/>
              </a:xfrm>
            </p:grpSpPr>
            <p:pic>
              <p:nvPicPr>
                <p:cNvPr id="19" name="Graphic 12" descr="Laptop outline">
                  <a:extLst>
                    <a:ext uri="{FF2B5EF4-FFF2-40B4-BE49-F238E27FC236}">
                      <a16:creationId xmlns:a16="http://schemas.microsoft.com/office/drawing/2014/main" id="{38FAF62D-AE2A-2F37-4660-FEC08B4DA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3980" y="4096206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09C6AD87-60B5-9C3F-2CBF-69891739D28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360063" y="4421084"/>
                  <a:ext cx="179625" cy="186207"/>
                  <a:chOff x="2360063" y="4421084"/>
                  <a:chExt cx="854" cy="864"/>
                </a:xfrm>
                <a:solidFill>
                  <a:srgbClr val="FFFFFF"/>
                </a:solidFill>
              </p:grpSpPr>
              <p:sp>
                <p:nvSpPr>
                  <p:cNvPr id="21" name="Freeform 43">
                    <a:extLst>
                      <a:ext uri="{FF2B5EF4-FFF2-40B4-BE49-F238E27FC236}">
                        <a16:creationId xmlns:a16="http://schemas.microsoft.com/office/drawing/2014/main" id="{F1A60BE6-DDA2-72A3-873E-240BF3C9F1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084"/>
                    <a:ext cx="474" cy="413"/>
                  </a:xfrm>
                  <a:custGeom>
                    <a:avLst/>
                    <a:gdLst>
                      <a:gd name="T0" fmla="*/ 0 w 474"/>
                      <a:gd name="T1" fmla="*/ 413 h 413"/>
                      <a:gd name="T2" fmla="*/ 474 w 474"/>
                      <a:gd name="T3" fmla="*/ 413 h 413"/>
                      <a:gd name="T4" fmla="*/ 474 w 474"/>
                      <a:gd name="T5" fmla="*/ 0 h 413"/>
                      <a:gd name="T6" fmla="*/ 0 w 474"/>
                      <a:gd name="T7" fmla="*/ 69 h 413"/>
                      <a:gd name="T8" fmla="*/ 0 w 474"/>
                      <a:gd name="T9" fmla="*/ 413 h 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3">
                        <a:moveTo>
                          <a:pt x="0" y="413"/>
                        </a:moveTo>
                        <a:lnTo>
                          <a:pt x="474" y="413"/>
                        </a:lnTo>
                        <a:lnTo>
                          <a:pt x="474" y="0"/>
                        </a:lnTo>
                        <a:lnTo>
                          <a:pt x="0" y="69"/>
                        </a:lnTo>
                        <a:lnTo>
                          <a:pt x="0" y="4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4225">
                      <a:defRPr/>
                    </a:pPr>
                    <a:endParaRPr lang="en-US" kern="0"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22" name="Freeform 44">
                    <a:extLst>
                      <a:ext uri="{FF2B5EF4-FFF2-40B4-BE49-F238E27FC236}">
                        <a16:creationId xmlns:a16="http://schemas.microsoft.com/office/drawing/2014/main" id="{EFDF7029-9B2C-BF0A-C296-A47785BAA8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159"/>
                    <a:ext cx="345" cy="338"/>
                  </a:xfrm>
                  <a:custGeom>
                    <a:avLst/>
                    <a:gdLst>
                      <a:gd name="T0" fmla="*/ 345 w 345"/>
                      <a:gd name="T1" fmla="*/ 338 h 338"/>
                      <a:gd name="T2" fmla="*/ 345 w 345"/>
                      <a:gd name="T3" fmla="*/ 0 h 338"/>
                      <a:gd name="T4" fmla="*/ 0 w 345"/>
                      <a:gd name="T5" fmla="*/ 50 h 338"/>
                      <a:gd name="T6" fmla="*/ 0 w 345"/>
                      <a:gd name="T7" fmla="*/ 338 h 338"/>
                      <a:gd name="T8" fmla="*/ 345 w 345"/>
                      <a:gd name="T9" fmla="*/ 338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38">
                        <a:moveTo>
                          <a:pt x="345" y="338"/>
                        </a:moveTo>
                        <a:lnTo>
                          <a:pt x="345" y="0"/>
                        </a:lnTo>
                        <a:lnTo>
                          <a:pt x="0" y="50"/>
                        </a:lnTo>
                        <a:lnTo>
                          <a:pt x="0" y="338"/>
                        </a:lnTo>
                        <a:lnTo>
                          <a:pt x="345" y="3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4225">
                      <a:defRPr/>
                    </a:pPr>
                    <a:endParaRPr lang="en-US" kern="0"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23" name="Freeform 45">
                    <a:extLst>
                      <a:ext uri="{FF2B5EF4-FFF2-40B4-BE49-F238E27FC236}">
                        <a16:creationId xmlns:a16="http://schemas.microsoft.com/office/drawing/2014/main" id="{6D34EDDE-E9EC-ADBA-1234-9506B962FD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529"/>
                    <a:ext cx="345" cy="345"/>
                  </a:xfrm>
                  <a:custGeom>
                    <a:avLst/>
                    <a:gdLst>
                      <a:gd name="T0" fmla="*/ 345 w 345"/>
                      <a:gd name="T1" fmla="*/ 0 h 345"/>
                      <a:gd name="T2" fmla="*/ 0 w 345"/>
                      <a:gd name="T3" fmla="*/ 0 h 345"/>
                      <a:gd name="T4" fmla="*/ 0 w 345"/>
                      <a:gd name="T5" fmla="*/ 294 h 345"/>
                      <a:gd name="T6" fmla="*/ 345 w 345"/>
                      <a:gd name="T7" fmla="*/ 345 h 345"/>
                      <a:gd name="T8" fmla="*/ 345 w 345"/>
                      <a:gd name="T9" fmla="*/ 0 h 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45">
                        <a:moveTo>
                          <a:pt x="345" y="0"/>
                        </a:moveTo>
                        <a:lnTo>
                          <a:pt x="0" y="0"/>
                        </a:lnTo>
                        <a:lnTo>
                          <a:pt x="0" y="294"/>
                        </a:lnTo>
                        <a:lnTo>
                          <a:pt x="345" y="345"/>
                        </a:lnTo>
                        <a:lnTo>
                          <a:pt x="34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4225">
                      <a:defRPr/>
                    </a:pPr>
                    <a:endParaRPr lang="en-US" kern="0"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24" name="Freeform 46">
                    <a:extLst>
                      <a:ext uri="{FF2B5EF4-FFF2-40B4-BE49-F238E27FC236}">
                        <a16:creationId xmlns:a16="http://schemas.microsoft.com/office/drawing/2014/main" id="{805DA342-C92C-A158-59F1-5A88BF8699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529"/>
                    <a:ext cx="474" cy="419"/>
                  </a:xfrm>
                  <a:custGeom>
                    <a:avLst/>
                    <a:gdLst>
                      <a:gd name="T0" fmla="*/ 0 w 474"/>
                      <a:gd name="T1" fmla="*/ 0 h 419"/>
                      <a:gd name="T2" fmla="*/ 0 w 474"/>
                      <a:gd name="T3" fmla="*/ 349 h 419"/>
                      <a:gd name="T4" fmla="*/ 474 w 474"/>
                      <a:gd name="T5" fmla="*/ 419 h 419"/>
                      <a:gd name="T6" fmla="*/ 474 w 474"/>
                      <a:gd name="T7" fmla="*/ 0 h 419"/>
                      <a:gd name="T8" fmla="*/ 0 w 474"/>
                      <a:gd name="T9" fmla="*/ 0 h 4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9">
                        <a:moveTo>
                          <a:pt x="0" y="0"/>
                        </a:moveTo>
                        <a:lnTo>
                          <a:pt x="0" y="349"/>
                        </a:lnTo>
                        <a:lnTo>
                          <a:pt x="474" y="419"/>
                        </a:lnTo>
                        <a:lnTo>
                          <a:pt x="47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4225">
                      <a:defRPr/>
                    </a:pPr>
                    <a:endParaRPr lang="en-US" kern="0"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A1FEDC1-49AA-9580-23B0-E948678E9620}"/>
                  </a:ext>
                </a:extLst>
              </p:cNvPr>
              <p:cNvGrpSpPr/>
              <p:nvPr/>
            </p:nvGrpSpPr>
            <p:grpSpPr>
              <a:xfrm>
                <a:off x="3204214" y="4304687"/>
                <a:ext cx="942888" cy="552045"/>
                <a:chOff x="3204214" y="4304685"/>
                <a:chExt cx="692769" cy="405605"/>
              </a:xfrm>
            </p:grpSpPr>
            <p:sp>
              <p:nvSpPr>
                <p:cNvPr id="16" name="TextBox 9">
                  <a:extLst>
                    <a:ext uri="{FF2B5EF4-FFF2-40B4-BE49-F238E27FC236}">
                      <a16:creationId xmlns:a16="http://schemas.microsoft.com/office/drawing/2014/main" id="{A0DD4DE3-E291-A4C9-1CD5-846AE7379F35}"/>
                    </a:ext>
                  </a:extLst>
                </p:cNvPr>
                <p:cNvSpPr txBox="1"/>
                <p:nvPr/>
              </p:nvSpPr>
              <p:spPr>
                <a:xfrm>
                  <a:off x="3301311" y="4367292"/>
                  <a:ext cx="507858" cy="20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en-US" sz="1200" kern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macOS</a:t>
                  </a: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24A9144-5C49-406D-BED4-EDABA336C5CE}"/>
                    </a:ext>
                  </a:extLst>
                </p:cNvPr>
                <p:cNvSpPr/>
                <p:nvPr/>
              </p:nvSpPr>
              <p:spPr>
                <a:xfrm>
                  <a:off x="3294575" y="4304685"/>
                  <a:ext cx="512047" cy="333175"/>
                </a:xfrm>
                <a:custGeom>
                  <a:avLst/>
                  <a:gdLst>
                    <a:gd name="connsiteX0" fmla="*/ 466866 w 512047"/>
                    <a:gd name="connsiteY0" fmla="*/ 289718 h 333175"/>
                    <a:gd name="connsiteX1" fmla="*/ 45181 w 512047"/>
                    <a:gd name="connsiteY1" fmla="*/ 289718 h 333175"/>
                    <a:gd name="connsiteX2" fmla="*/ 45181 w 512047"/>
                    <a:gd name="connsiteY2" fmla="*/ 43458 h 333175"/>
                    <a:gd name="connsiteX3" fmla="*/ 466866 w 512047"/>
                    <a:gd name="connsiteY3" fmla="*/ 43458 h 333175"/>
                    <a:gd name="connsiteX4" fmla="*/ 466866 w 512047"/>
                    <a:gd name="connsiteY4" fmla="*/ 289718 h 333175"/>
                    <a:gd name="connsiteX5" fmla="*/ 512047 w 512047"/>
                    <a:gd name="connsiteY5" fmla="*/ 28972 h 333175"/>
                    <a:gd name="connsiteX6" fmla="*/ 481927 w 512047"/>
                    <a:gd name="connsiteY6" fmla="*/ 0 h 333175"/>
                    <a:gd name="connsiteX7" fmla="*/ 30120 w 512047"/>
                    <a:gd name="connsiteY7" fmla="*/ 0 h 333175"/>
                    <a:gd name="connsiteX8" fmla="*/ 0 w 512047"/>
                    <a:gd name="connsiteY8" fmla="*/ 28972 h 333175"/>
                    <a:gd name="connsiteX9" fmla="*/ 0 w 512047"/>
                    <a:gd name="connsiteY9" fmla="*/ 333176 h 333175"/>
                    <a:gd name="connsiteX10" fmla="*/ 512047 w 512047"/>
                    <a:gd name="connsiteY10" fmla="*/ 333176 h 333175"/>
                    <a:gd name="connsiteX11" fmla="*/ 512047 w 512047"/>
                    <a:gd name="connsiteY11" fmla="*/ 28972 h 33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12047" h="333175">
                      <a:moveTo>
                        <a:pt x="466866" y="289718"/>
                      </a:moveTo>
                      <a:lnTo>
                        <a:pt x="45181" y="289718"/>
                      </a:lnTo>
                      <a:lnTo>
                        <a:pt x="45181" y="43458"/>
                      </a:lnTo>
                      <a:lnTo>
                        <a:pt x="466866" y="43458"/>
                      </a:lnTo>
                      <a:lnTo>
                        <a:pt x="466866" y="289718"/>
                      </a:lnTo>
                      <a:close/>
                      <a:moveTo>
                        <a:pt x="512047" y="28972"/>
                      </a:moveTo>
                      <a:cubicBezTo>
                        <a:pt x="512047" y="13037"/>
                        <a:pt x="498493" y="0"/>
                        <a:pt x="481927" y="0"/>
                      </a:cubicBezTo>
                      <a:lnTo>
                        <a:pt x="30120" y="0"/>
                      </a:lnTo>
                      <a:cubicBezTo>
                        <a:pt x="13554" y="0"/>
                        <a:pt x="0" y="13037"/>
                        <a:pt x="0" y="28972"/>
                      </a:cubicBezTo>
                      <a:lnTo>
                        <a:pt x="0" y="333176"/>
                      </a:lnTo>
                      <a:lnTo>
                        <a:pt x="512047" y="333176"/>
                      </a:lnTo>
                      <a:lnTo>
                        <a:pt x="512047" y="289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67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6B3DB27-EF07-2FED-C3F5-E7A4EA02844B}"/>
                    </a:ext>
                  </a:extLst>
                </p:cNvPr>
                <p:cNvSpPr/>
                <p:nvPr/>
              </p:nvSpPr>
              <p:spPr>
                <a:xfrm>
                  <a:off x="3204214" y="4666833"/>
                  <a:ext cx="692769" cy="43457"/>
                </a:xfrm>
                <a:custGeom>
                  <a:avLst/>
                  <a:gdLst>
                    <a:gd name="connsiteX0" fmla="*/ 391565 w 692769"/>
                    <a:gd name="connsiteY0" fmla="*/ 0 h 43457"/>
                    <a:gd name="connsiteX1" fmla="*/ 391565 w 692769"/>
                    <a:gd name="connsiteY1" fmla="*/ 7243 h 43457"/>
                    <a:gd name="connsiteX2" fmla="*/ 384035 w 692769"/>
                    <a:gd name="connsiteY2" fmla="*/ 14486 h 43457"/>
                    <a:gd name="connsiteX3" fmla="*/ 308734 w 692769"/>
                    <a:gd name="connsiteY3" fmla="*/ 14486 h 43457"/>
                    <a:gd name="connsiteX4" fmla="*/ 301204 w 692769"/>
                    <a:gd name="connsiteY4" fmla="*/ 7243 h 43457"/>
                    <a:gd name="connsiteX5" fmla="*/ 301204 w 692769"/>
                    <a:gd name="connsiteY5" fmla="*/ 0 h 43457"/>
                    <a:gd name="connsiteX6" fmla="*/ 0 w 692769"/>
                    <a:gd name="connsiteY6" fmla="*/ 0 h 43457"/>
                    <a:gd name="connsiteX7" fmla="*/ 0 w 692769"/>
                    <a:gd name="connsiteY7" fmla="*/ 14486 h 43457"/>
                    <a:gd name="connsiteX8" fmla="*/ 30120 w 692769"/>
                    <a:gd name="connsiteY8" fmla="*/ 43458 h 43457"/>
                    <a:gd name="connsiteX9" fmla="*/ 662649 w 692769"/>
                    <a:gd name="connsiteY9" fmla="*/ 43458 h 43457"/>
                    <a:gd name="connsiteX10" fmla="*/ 692770 w 692769"/>
                    <a:gd name="connsiteY10" fmla="*/ 14486 h 43457"/>
                    <a:gd name="connsiteX11" fmla="*/ 692770 w 692769"/>
                    <a:gd name="connsiteY11" fmla="*/ 0 h 43457"/>
                    <a:gd name="connsiteX12" fmla="*/ 391565 w 692769"/>
                    <a:gd name="connsiteY12" fmla="*/ 0 h 4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92769" h="43457">
                      <a:moveTo>
                        <a:pt x="391565" y="0"/>
                      </a:moveTo>
                      <a:lnTo>
                        <a:pt x="391565" y="7243"/>
                      </a:lnTo>
                      <a:cubicBezTo>
                        <a:pt x="391565" y="11589"/>
                        <a:pt x="388553" y="14486"/>
                        <a:pt x="384035" y="14486"/>
                      </a:cubicBezTo>
                      <a:lnTo>
                        <a:pt x="308734" y="14486"/>
                      </a:lnTo>
                      <a:cubicBezTo>
                        <a:pt x="304216" y="14486"/>
                        <a:pt x="301204" y="11589"/>
                        <a:pt x="301204" y="7243"/>
                      </a:cubicBezTo>
                      <a:lnTo>
                        <a:pt x="301204" y="0"/>
                      </a:lnTo>
                      <a:lnTo>
                        <a:pt x="0" y="0"/>
                      </a:lnTo>
                      <a:lnTo>
                        <a:pt x="0" y="14486"/>
                      </a:lnTo>
                      <a:cubicBezTo>
                        <a:pt x="0" y="30420"/>
                        <a:pt x="13554" y="43458"/>
                        <a:pt x="30120" y="43458"/>
                      </a:cubicBezTo>
                      <a:lnTo>
                        <a:pt x="662649" y="43458"/>
                      </a:lnTo>
                      <a:cubicBezTo>
                        <a:pt x="679215" y="43458"/>
                        <a:pt x="692770" y="30420"/>
                        <a:pt x="692770" y="14486"/>
                      </a:cubicBezTo>
                      <a:lnTo>
                        <a:pt x="692770" y="0"/>
                      </a:lnTo>
                      <a:lnTo>
                        <a:pt x="39156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367"/>
                  <a:endParaRPr lang="en-US" sz="1765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0AC48FF6-3793-7CA9-B1BC-1CF0978830AC}"/>
                  </a:ext>
                </a:extLst>
              </p:cNvPr>
              <p:cNvSpPr txBox="1"/>
              <p:nvPr/>
            </p:nvSpPr>
            <p:spPr>
              <a:xfrm>
                <a:off x="4647647" y="4492197"/>
                <a:ext cx="407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en-US" sz="1050" kern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</a:p>
            </p:txBody>
          </p:sp>
          <p:sp>
            <p:nvSpPr>
              <p:cNvPr id="11" name="Graphic 91" descr="Smart Phone with solid fill">
                <a:extLst>
                  <a:ext uri="{FF2B5EF4-FFF2-40B4-BE49-F238E27FC236}">
                    <a16:creationId xmlns:a16="http://schemas.microsoft.com/office/drawing/2014/main" id="{D6FBA6BB-6391-8317-EEE3-9006F317C584}"/>
                  </a:ext>
                </a:extLst>
              </p:cNvPr>
              <p:cNvSpPr/>
              <p:nvPr/>
            </p:nvSpPr>
            <p:spPr>
              <a:xfrm>
                <a:off x="4652336" y="4297534"/>
                <a:ext cx="361445" cy="637379"/>
              </a:xfrm>
              <a:custGeom>
                <a:avLst/>
                <a:gdLst>
                  <a:gd name="connsiteX0" fmla="*/ 316264 w 361445"/>
                  <a:gd name="connsiteY0" fmla="*/ 550464 h 637379"/>
                  <a:gd name="connsiteX1" fmla="*/ 45181 w 361445"/>
                  <a:gd name="connsiteY1" fmla="*/ 550464 h 637379"/>
                  <a:gd name="connsiteX2" fmla="*/ 45181 w 361445"/>
                  <a:gd name="connsiteY2" fmla="*/ 86915 h 637379"/>
                  <a:gd name="connsiteX3" fmla="*/ 316264 w 361445"/>
                  <a:gd name="connsiteY3" fmla="*/ 86915 h 637379"/>
                  <a:gd name="connsiteX4" fmla="*/ 316264 w 361445"/>
                  <a:gd name="connsiteY4" fmla="*/ 550464 h 637379"/>
                  <a:gd name="connsiteX5" fmla="*/ 150602 w 361445"/>
                  <a:gd name="connsiteY5" fmla="*/ 28972 h 637379"/>
                  <a:gd name="connsiteX6" fmla="*/ 210843 w 361445"/>
                  <a:gd name="connsiteY6" fmla="*/ 28972 h 637379"/>
                  <a:gd name="connsiteX7" fmla="*/ 225903 w 361445"/>
                  <a:gd name="connsiteY7" fmla="*/ 43458 h 637379"/>
                  <a:gd name="connsiteX8" fmla="*/ 210843 w 361445"/>
                  <a:gd name="connsiteY8" fmla="*/ 57944 h 637379"/>
                  <a:gd name="connsiteX9" fmla="*/ 150602 w 361445"/>
                  <a:gd name="connsiteY9" fmla="*/ 57944 h 637379"/>
                  <a:gd name="connsiteX10" fmla="*/ 135542 w 361445"/>
                  <a:gd name="connsiteY10" fmla="*/ 43458 h 637379"/>
                  <a:gd name="connsiteX11" fmla="*/ 150602 w 361445"/>
                  <a:gd name="connsiteY11" fmla="*/ 28972 h 637379"/>
                  <a:gd name="connsiteX12" fmla="*/ 346385 w 361445"/>
                  <a:gd name="connsiteY12" fmla="*/ 0 h 637379"/>
                  <a:gd name="connsiteX13" fmla="*/ 15060 w 361445"/>
                  <a:gd name="connsiteY13" fmla="*/ 0 h 637379"/>
                  <a:gd name="connsiteX14" fmla="*/ 0 w 361445"/>
                  <a:gd name="connsiteY14" fmla="*/ 14486 h 637379"/>
                  <a:gd name="connsiteX15" fmla="*/ 0 w 361445"/>
                  <a:gd name="connsiteY15" fmla="*/ 622894 h 637379"/>
                  <a:gd name="connsiteX16" fmla="*/ 15060 w 361445"/>
                  <a:gd name="connsiteY16" fmla="*/ 637379 h 637379"/>
                  <a:gd name="connsiteX17" fmla="*/ 346385 w 361445"/>
                  <a:gd name="connsiteY17" fmla="*/ 637379 h 637379"/>
                  <a:gd name="connsiteX18" fmla="*/ 361445 w 361445"/>
                  <a:gd name="connsiteY18" fmla="*/ 622894 h 637379"/>
                  <a:gd name="connsiteX19" fmla="*/ 361445 w 361445"/>
                  <a:gd name="connsiteY19" fmla="*/ 14486 h 637379"/>
                  <a:gd name="connsiteX20" fmla="*/ 346385 w 361445"/>
                  <a:gd name="connsiteY20" fmla="*/ 0 h 63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1445" h="637379">
                    <a:moveTo>
                      <a:pt x="316264" y="550464"/>
                    </a:moveTo>
                    <a:lnTo>
                      <a:pt x="45181" y="550464"/>
                    </a:lnTo>
                    <a:lnTo>
                      <a:pt x="45181" y="86915"/>
                    </a:lnTo>
                    <a:lnTo>
                      <a:pt x="316264" y="86915"/>
                    </a:lnTo>
                    <a:lnTo>
                      <a:pt x="316264" y="550464"/>
                    </a:lnTo>
                    <a:close/>
                    <a:moveTo>
                      <a:pt x="150602" y="28972"/>
                    </a:moveTo>
                    <a:lnTo>
                      <a:pt x="210843" y="28972"/>
                    </a:lnTo>
                    <a:cubicBezTo>
                      <a:pt x="219126" y="28972"/>
                      <a:pt x="225903" y="35490"/>
                      <a:pt x="225903" y="43458"/>
                    </a:cubicBezTo>
                    <a:cubicBezTo>
                      <a:pt x="225903" y="51425"/>
                      <a:pt x="219126" y="57944"/>
                      <a:pt x="210843" y="57944"/>
                    </a:cubicBezTo>
                    <a:lnTo>
                      <a:pt x="150602" y="57944"/>
                    </a:lnTo>
                    <a:cubicBezTo>
                      <a:pt x="142319" y="57944"/>
                      <a:pt x="135542" y="51425"/>
                      <a:pt x="135542" y="43458"/>
                    </a:cubicBezTo>
                    <a:cubicBezTo>
                      <a:pt x="135542" y="35490"/>
                      <a:pt x="142319" y="28972"/>
                      <a:pt x="150602" y="28972"/>
                    </a:cubicBezTo>
                    <a:close/>
                    <a:moveTo>
                      <a:pt x="346385" y="0"/>
                    </a:moveTo>
                    <a:lnTo>
                      <a:pt x="15060" y="0"/>
                    </a:lnTo>
                    <a:cubicBezTo>
                      <a:pt x="6777" y="0"/>
                      <a:pt x="0" y="6519"/>
                      <a:pt x="0" y="14486"/>
                    </a:cubicBezTo>
                    <a:lnTo>
                      <a:pt x="0" y="622894"/>
                    </a:lnTo>
                    <a:cubicBezTo>
                      <a:pt x="0" y="630861"/>
                      <a:pt x="6777" y="637379"/>
                      <a:pt x="15060" y="637379"/>
                    </a:cubicBezTo>
                    <a:lnTo>
                      <a:pt x="346385" y="637379"/>
                    </a:lnTo>
                    <a:cubicBezTo>
                      <a:pt x="354668" y="637379"/>
                      <a:pt x="361445" y="630861"/>
                      <a:pt x="361445" y="622894"/>
                    </a:cubicBezTo>
                    <a:lnTo>
                      <a:pt x="361445" y="14486"/>
                    </a:lnTo>
                    <a:cubicBezTo>
                      <a:pt x="361445" y="6519"/>
                      <a:pt x="354668" y="0"/>
                      <a:pt x="3463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367"/>
                <a:endParaRPr lang="en-US" sz="1765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9828B6B-57CD-ADC3-2892-83C63D262BBD}"/>
                  </a:ext>
                </a:extLst>
              </p:cNvPr>
              <p:cNvGrpSpPr/>
              <p:nvPr/>
            </p:nvGrpSpPr>
            <p:grpSpPr>
              <a:xfrm>
                <a:off x="5630271" y="4266937"/>
                <a:ext cx="733486" cy="708804"/>
                <a:chOff x="5630271" y="4266937"/>
                <a:chExt cx="914400" cy="91440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EDE87D6-6632-B8A8-74E0-C8F083008B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41297" y="4545696"/>
                  <a:ext cx="292348" cy="356881"/>
                </a:xfrm>
                <a:prstGeom prst="rect">
                  <a:avLst/>
                </a:prstGeom>
              </p:spPr>
            </p:pic>
            <p:pic>
              <p:nvPicPr>
                <p:cNvPr id="15" name="Graphic 8" descr="Smart Phone outline">
                  <a:extLst>
                    <a:ext uri="{FF2B5EF4-FFF2-40B4-BE49-F238E27FC236}">
                      <a16:creationId xmlns:a16="http://schemas.microsoft.com/office/drawing/2014/main" id="{334C3BE2-092D-300E-457C-CD9E012FAF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0271" y="426693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E6FD83F-7026-3492-AF2D-1A1AFB8E3073}"/>
                </a:ext>
              </a:extLst>
            </p:cNvPr>
            <p:cNvGrpSpPr/>
            <p:nvPr/>
          </p:nvGrpSpPr>
          <p:grpSpPr>
            <a:xfrm>
              <a:off x="1965059" y="2965892"/>
              <a:ext cx="4572000" cy="1232214"/>
              <a:chOff x="1965059" y="2965892"/>
              <a:chExt cx="4572000" cy="123221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9B61ED9-6BA2-BD05-3C15-20B1F2C874F2}"/>
                  </a:ext>
                </a:extLst>
              </p:cNvPr>
              <p:cNvGrpSpPr/>
              <p:nvPr/>
            </p:nvGrpSpPr>
            <p:grpSpPr>
              <a:xfrm>
                <a:off x="1965059" y="2965892"/>
                <a:ext cx="4572000" cy="1229905"/>
                <a:chOff x="1965059" y="2965892"/>
                <a:chExt cx="4572000" cy="1229905"/>
              </a:xfrm>
            </p:grpSpPr>
            <p:sp>
              <p:nvSpPr>
                <p:cNvPr id="26" name="Rounded Rectangle 94">
                  <a:extLst>
                    <a:ext uri="{FF2B5EF4-FFF2-40B4-BE49-F238E27FC236}">
                      <a16:creationId xmlns:a16="http://schemas.microsoft.com/office/drawing/2014/main" id="{B2142DA0-2818-27D9-BD5A-A7972A581F26}"/>
                    </a:ext>
                  </a:extLst>
                </p:cNvPr>
                <p:cNvSpPr/>
                <p:nvPr/>
              </p:nvSpPr>
              <p:spPr bwMode="auto">
                <a:xfrm>
                  <a:off x="1965059" y="2965892"/>
                  <a:ext cx="1080000" cy="641417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72000" tIns="108000" rIns="72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WinUI</a:t>
                  </a:r>
                  <a:endPara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27" name="Rounded Rectangle 95">
                  <a:extLst>
                    <a:ext uri="{FF2B5EF4-FFF2-40B4-BE49-F238E27FC236}">
                      <a16:creationId xmlns:a16="http://schemas.microsoft.com/office/drawing/2014/main" id="{34BFCC12-D422-C55D-9F69-10A570473B8D}"/>
                    </a:ext>
                  </a:extLst>
                </p:cNvPr>
                <p:cNvSpPr/>
                <p:nvPr/>
              </p:nvSpPr>
              <p:spPr bwMode="auto">
                <a:xfrm>
                  <a:off x="3129059" y="2973786"/>
                  <a:ext cx="1080000" cy="625629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72000" tIns="108000" rIns="72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Mac</a:t>
                  </a:r>
                </a:p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Catalyst</a:t>
                  </a:r>
                </a:p>
              </p:txBody>
            </p:sp>
            <p:sp>
              <p:nvSpPr>
                <p:cNvPr id="31" name="Rounded Rectangle 96">
                  <a:extLst>
                    <a:ext uri="{FF2B5EF4-FFF2-40B4-BE49-F238E27FC236}">
                      <a16:creationId xmlns:a16="http://schemas.microsoft.com/office/drawing/2014/main" id="{AAA47F34-E789-C0B5-8B87-860E424AB912}"/>
                    </a:ext>
                  </a:extLst>
                </p:cNvPr>
                <p:cNvSpPr/>
                <p:nvPr/>
              </p:nvSpPr>
              <p:spPr bwMode="auto">
                <a:xfrm>
                  <a:off x="5457059" y="2968522"/>
                  <a:ext cx="1080000" cy="636156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72000" tIns="108000" rIns="72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Android</a:t>
                  </a:r>
                </a:p>
              </p:txBody>
            </p:sp>
            <p:sp>
              <p:nvSpPr>
                <p:cNvPr id="32" name="Rounded Rectangle 93">
                  <a:extLst>
                    <a:ext uri="{FF2B5EF4-FFF2-40B4-BE49-F238E27FC236}">
                      <a16:creationId xmlns:a16="http://schemas.microsoft.com/office/drawing/2014/main" id="{F84C2188-F105-12A6-74DE-70F0E0DD0E9B}"/>
                    </a:ext>
                  </a:extLst>
                </p:cNvPr>
                <p:cNvSpPr/>
                <p:nvPr/>
              </p:nvSpPr>
              <p:spPr bwMode="auto">
                <a:xfrm>
                  <a:off x="4293059" y="2968522"/>
                  <a:ext cx="1080000" cy="636156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72000" tIns="108000" rIns="72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iOS</a:t>
                  </a:r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C7DC2E8-CFC7-EFAB-3D75-A46FC3C0D58B}"/>
                    </a:ext>
                  </a:extLst>
                </p:cNvPr>
                <p:cNvGrpSpPr/>
                <p:nvPr/>
              </p:nvGrpSpPr>
              <p:grpSpPr>
                <a:xfrm>
                  <a:off x="2433059" y="3607309"/>
                  <a:ext cx="144000" cy="588488"/>
                  <a:chOff x="2433059" y="3607309"/>
                  <a:chExt cx="144000" cy="588488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D62F2742-B891-3878-E426-564C3BBACF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93514" y="3607309"/>
                    <a:ext cx="0" cy="51648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512BD4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F00D9D9-62C9-0CC6-B685-AE5C403292D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2433059" y="4051797"/>
                    <a:ext cx="144000" cy="144000"/>
                  </a:xfrm>
                  <a:prstGeom prst="ellipse">
                    <a:avLst/>
                  </a:prstGeom>
                  <a:solidFill>
                    <a:srgbClr val="5936D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6B6E7D7-0AB0-3F19-D0CA-32B4CBDAE275}"/>
                    </a:ext>
                  </a:extLst>
                </p:cNvPr>
                <p:cNvGrpSpPr/>
                <p:nvPr/>
              </p:nvGrpSpPr>
              <p:grpSpPr>
                <a:xfrm>
                  <a:off x="3597059" y="3607309"/>
                  <a:ext cx="144000" cy="588488"/>
                  <a:chOff x="3597059" y="3607309"/>
                  <a:chExt cx="144000" cy="588488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3513A43E-0AFE-55BC-18E4-EADAF9EFB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59" y="3607309"/>
                    <a:ext cx="0" cy="51648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512BD4"/>
                    </a:solidFill>
                    <a:prstDash val="solid"/>
                    <a:headEnd type="none" w="lg" len="med"/>
                    <a:tailEnd type="none" w="lg" len="med"/>
                  </a:ln>
                  <a:effectLst/>
                </p:spPr>
              </p:cxn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60160E23-46CA-58A2-03AB-75E5963837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3597059" y="4051797"/>
                    <a:ext cx="144000" cy="144000"/>
                  </a:xfrm>
                  <a:prstGeom prst="ellipse">
                    <a:avLst/>
                  </a:prstGeom>
                  <a:solidFill>
                    <a:srgbClr val="5936D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08CD008-C679-1D02-A702-AF0389DF53D0}"/>
                  </a:ext>
                </a:extLst>
              </p:cNvPr>
              <p:cNvGrpSpPr/>
              <p:nvPr/>
            </p:nvGrpSpPr>
            <p:grpSpPr>
              <a:xfrm>
                <a:off x="4767550" y="3595186"/>
                <a:ext cx="1295659" cy="602920"/>
                <a:chOff x="4767550" y="3595186"/>
                <a:chExt cx="1295659" cy="602920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4378109-72F3-8EEF-8FD7-9E8ADF55D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39550" y="3609618"/>
                  <a:ext cx="0" cy="51648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512BD4"/>
                  </a:solidFill>
                  <a:prstDash val="solid"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0A9EFC9-805A-AB2E-2E20-ACE16E00597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767550" y="4054106"/>
                  <a:ext cx="144000" cy="144000"/>
                </a:xfrm>
                <a:prstGeom prst="ellipse">
                  <a:avLst/>
                </a:prstGeom>
                <a:solidFill>
                  <a:srgbClr val="5936D6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4378109-72F3-8EEF-8FD7-9E8ADF55D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79664" y="3595186"/>
                  <a:ext cx="0" cy="516488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512BD4"/>
                  </a:solidFill>
                  <a:prstDash val="solid"/>
                  <a:headEnd type="none" w="lg" len="med"/>
                  <a:tailEnd type="none" w="lg" len="med"/>
                </a:ln>
                <a:effectLst/>
              </p:spPr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0A9EFC9-805A-AB2E-2E20-ACE16E00597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919209" y="4039674"/>
                  <a:ext cx="144000" cy="144000"/>
                </a:xfrm>
                <a:prstGeom prst="ellipse">
                  <a:avLst/>
                </a:prstGeom>
                <a:solidFill>
                  <a:srgbClr val="5936D6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97EF36-887B-51EB-3D91-20B20EE1EEDF}"/>
              </a:ext>
            </a:extLst>
          </p:cNvPr>
          <p:cNvSpPr/>
          <p:nvPr/>
        </p:nvSpPr>
        <p:spPr bwMode="auto">
          <a:xfrm>
            <a:off x="9794578" y="541050"/>
            <a:ext cx="1834997" cy="384048"/>
          </a:xfrm>
          <a:prstGeom prst="roundRect">
            <a:avLst>
              <a:gd name="adj" fmla="val 9313"/>
            </a:avLst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Generally available</a:t>
            </a:r>
          </a:p>
        </p:txBody>
      </p:sp>
    </p:spTree>
    <p:extLst>
      <p:ext uri="{BB962C8B-B14F-4D97-AF65-F5344CB8AC3E}">
        <p14:creationId xmlns:p14="http://schemas.microsoft.com/office/powerpoint/2010/main" val="2423031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Beautyshop App">
            <a:extLst>
              <a:ext uri="{FF2B5EF4-FFF2-40B4-BE49-F238E27FC236}">
                <a16:creationId xmlns:a16="http://schemas.microsoft.com/office/drawing/2014/main" id="{CD6D4191-D7CA-4C39-6BC6-94DC8E1BC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/>
          <a:stretch/>
        </p:blipFill>
        <p:spPr bwMode="auto">
          <a:xfrm>
            <a:off x="0" y="4290856"/>
            <a:ext cx="5159085" cy="257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UIDelivery">
            <a:extLst>
              <a:ext uri="{FF2B5EF4-FFF2-40B4-BE49-F238E27FC236}">
                <a16:creationId xmlns:a16="http://schemas.microsoft.com/office/drawing/2014/main" id="{90E04ED8-6AC7-B7FF-F681-FB80E417D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90368" y="2133966"/>
            <a:ext cx="3840079" cy="21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et Adoption UI">
            <a:extLst>
              <a:ext uri="{FF2B5EF4-FFF2-40B4-BE49-F238E27FC236}">
                <a16:creationId xmlns:a16="http://schemas.microsoft.com/office/drawing/2014/main" id="{5DCB8A15-01EE-F5DB-0CF4-451361896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 b="18196"/>
          <a:stretch/>
        </p:blipFill>
        <p:spPr bwMode="auto">
          <a:xfrm>
            <a:off x="3030711" y="1"/>
            <a:ext cx="3844333" cy="21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uiPlanets">
            <a:extLst>
              <a:ext uri="{FF2B5EF4-FFF2-40B4-BE49-F238E27FC236}">
                <a16:creationId xmlns:a16="http://schemas.microsoft.com/office/drawing/2014/main" id="{A9D7D76C-91EE-FC9F-5A46-3BA9BB489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54108" y="-53439"/>
            <a:ext cx="3945347" cy="22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ientificCalculator">
            <a:extLst>
              <a:ext uri="{FF2B5EF4-FFF2-40B4-BE49-F238E27FC236}">
                <a16:creationId xmlns:a16="http://schemas.microsoft.com/office/drawing/2014/main" id="{083DA2FE-443C-E479-DF19-ADA1E2A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1738" y="-79052"/>
            <a:ext cx="2530997" cy="227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pleCards">
            <a:extLst>
              <a:ext uri="{FF2B5EF4-FFF2-40B4-BE49-F238E27FC236}">
                <a16:creationId xmlns:a16="http://schemas.microsoft.com/office/drawing/2014/main" id="{7952B5BA-E83B-C479-3BBA-A00B17CA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06" y="4256187"/>
            <a:ext cx="1433014" cy="28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1TV">
            <a:extLst>
              <a:ext uri="{FF2B5EF4-FFF2-40B4-BE49-F238E27FC236}">
                <a16:creationId xmlns:a16="http://schemas.microsoft.com/office/drawing/2014/main" id="{75A8452C-4CF1-795E-4A38-CAFE5F0DF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54" y="4256188"/>
            <a:ext cx="1291675" cy="279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and Tracker">
            <a:extLst>
              <a:ext uri="{FF2B5EF4-FFF2-40B4-BE49-F238E27FC236}">
                <a16:creationId xmlns:a16="http://schemas.microsoft.com/office/drawing/2014/main" id="{44B4C505-6098-0C9B-AF26-46332DDF9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66146" y="-53439"/>
            <a:ext cx="3914973" cy="220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emo Screens">
            <a:extLst>
              <a:ext uri="{FF2B5EF4-FFF2-40B4-BE49-F238E27FC236}">
                <a16:creationId xmlns:a16="http://schemas.microsoft.com/office/drawing/2014/main" id="{D6EED2FF-772D-CD7F-B0D6-486CE2C7B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20383" y="2148326"/>
            <a:ext cx="3809648" cy="21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emo Screen Shots">
            <a:extLst>
              <a:ext uri="{FF2B5EF4-FFF2-40B4-BE49-F238E27FC236}">
                <a16:creationId xmlns:a16="http://schemas.microsoft.com/office/drawing/2014/main" id="{0EA36B43-BF50-B9AD-425C-DA82D7638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7693" y="2148325"/>
            <a:ext cx="3809648" cy="21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ui Tube Player">
            <a:extLst>
              <a:ext uri="{FF2B5EF4-FFF2-40B4-BE49-F238E27FC236}">
                <a16:creationId xmlns:a16="http://schemas.microsoft.com/office/drawing/2014/main" id="{BE671AC4-348E-CA43-3150-E3E2D85B2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298" y="4272462"/>
            <a:ext cx="2965372" cy="26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rypto Tracker App on all platforms">
            <a:extLst>
              <a:ext uri="{FF2B5EF4-FFF2-40B4-BE49-F238E27FC236}">
                <a16:creationId xmlns:a16="http://schemas.microsoft.com/office/drawing/2014/main" id="{A8FAC5AF-A316-323A-830F-BF5FD413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003" y="2101930"/>
            <a:ext cx="3594258" cy="22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ood-mac">
            <a:extLst>
              <a:ext uri="{FF2B5EF4-FFF2-40B4-BE49-F238E27FC236}">
                <a16:creationId xmlns:a16="http://schemas.microsoft.com/office/drawing/2014/main" id="{17A0D4EC-D4A3-75A2-935C-75C2F99D8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952" y="4060548"/>
            <a:ext cx="4847951" cy="347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B059066-2188-54C4-CCFA-515DDC3541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10" y="-31317"/>
            <a:ext cx="12187381" cy="689754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3D77DC-B7F8-82AB-51D7-6222441929C9}"/>
              </a:ext>
            </a:extLst>
          </p:cNvPr>
          <p:cNvSpPr/>
          <p:nvPr/>
        </p:nvSpPr>
        <p:spPr>
          <a:xfrm>
            <a:off x="1498170" y="2721244"/>
            <a:ext cx="9195661" cy="1040859"/>
          </a:xfrm>
          <a:prstGeom prst="roundRect">
            <a:avLst/>
          </a:prstGeom>
          <a:solidFill>
            <a:srgbClr val="5733D6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0B6D20A-E7A4-4AB3-DF5A-6197002A639E}"/>
              </a:ext>
            </a:extLst>
          </p:cNvPr>
          <p:cNvSpPr txBox="1">
            <a:spLocks/>
          </p:cNvSpPr>
          <p:nvPr/>
        </p:nvSpPr>
        <p:spPr>
          <a:xfrm>
            <a:off x="1592442" y="2721244"/>
            <a:ext cx="9101388" cy="1040859"/>
          </a:xfrm>
          <a:prstGeom prst="rect">
            <a:avLst/>
          </a:prstGeom>
        </p:spPr>
        <p:txBody>
          <a:bodyPr anchor="ctr"/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>
                <a:solidFill>
                  <a:srgbClr val="FFFFFF"/>
                </a:solidFill>
                <a:latin typeface="Open Sans"/>
              </a:rPr>
              <a:t>aka.ms/</a:t>
            </a:r>
            <a:r>
              <a:rPr lang="en-US" sz="3000" err="1">
                <a:solidFill>
                  <a:srgbClr val="FFFFFF"/>
                </a:solidFill>
                <a:latin typeface="Open Sans"/>
              </a:rPr>
              <a:t>dotnetmaui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/showcase</a:t>
            </a:r>
          </a:p>
        </p:txBody>
      </p:sp>
    </p:spTree>
    <p:extLst>
      <p:ext uri="{BB962C8B-B14F-4D97-AF65-F5344CB8AC3E}">
        <p14:creationId xmlns:p14="http://schemas.microsoft.com/office/powerpoint/2010/main" val="22940177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52BC-81C1-8996-FE3F-84F67552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Ecosystem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27B70BC-302D-CCB4-34F3-608B3B5F3B53}"/>
              </a:ext>
            </a:extLst>
          </p:cNvPr>
          <p:cNvSpPr txBox="1">
            <a:spLocks/>
          </p:cNvSpPr>
          <p:nvPr/>
        </p:nvSpPr>
        <p:spPr>
          <a:xfrm>
            <a:off x="576169" y="3383811"/>
            <a:ext cx="10408847" cy="418593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marL="0" algn="l" defTabSz="9325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99" b="0" kern="1200" cap="none" spc="-50" baseline="0">
                <a:ln w="3175">
                  <a:noFill/>
                </a:ln>
                <a:gradFill>
                  <a:gsLst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0B6CFF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n-lt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700">
                <a:solidFill>
                  <a:schemeClr val="bg1"/>
                </a:solidFill>
              </a:rPr>
              <a:t>Adoption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46F6AF-EB54-36A7-6124-7252B1795ADB}"/>
              </a:ext>
            </a:extLst>
          </p:cNvPr>
          <p:cNvGrpSpPr/>
          <p:nvPr/>
        </p:nvGrpSpPr>
        <p:grpSpPr>
          <a:xfrm>
            <a:off x="576171" y="3930623"/>
            <a:ext cx="11098208" cy="1857646"/>
            <a:chOff x="576171" y="3930623"/>
            <a:chExt cx="11098208" cy="1857646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7427B007-8B3F-36A5-6F04-7EAF444EF7EE}"/>
                </a:ext>
              </a:extLst>
            </p:cNvPr>
            <p:cNvSpPr/>
            <p:nvPr/>
          </p:nvSpPr>
          <p:spPr bwMode="auto">
            <a:xfrm>
              <a:off x="576171" y="3930623"/>
              <a:ext cx="11098208" cy="1857646"/>
            </a:xfrm>
            <a:prstGeom prst="roundRect">
              <a:avLst>
                <a:gd name="adj" fmla="val 10343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reflection blurRad="6350" stA="20000" endPos="20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958CE87-8EA7-363C-E188-73613E1FA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44531" y="4320058"/>
              <a:ext cx="1008530" cy="1087906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473F358-0A96-6B9C-CBAD-F3D1EA700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2254" y="4692561"/>
              <a:ext cx="1619250" cy="342900"/>
            </a:xfrm>
            <a:prstGeom prst="rect">
              <a:avLst/>
            </a:prstGeom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F2D10BA3-62D2-3FF0-A883-B7120D780B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369968" y="4517514"/>
              <a:ext cx="1892705" cy="692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ee the source image">
              <a:extLst>
                <a:ext uri="{FF2B5EF4-FFF2-40B4-BE49-F238E27FC236}">
                  <a16:creationId xmlns:a16="http://schemas.microsoft.com/office/drawing/2014/main" id="{62507002-1C28-44CB-397A-2B1C6241C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529" y="4280935"/>
              <a:ext cx="1687411" cy="1166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microsoft logo 2398">
              <a:extLst>
                <a:ext uri="{FF2B5EF4-FFF2-40B4-BE49-F238E27FC236}">
                  <a16:creationId xmlns:a16="http://schemas.microsoft.com/office/drawing/2014/main" id="{03ACD92F-FC35-51E3-CD9F-3A45781422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16088" y="4560256"/>
              <a:ext cx="2140414" cy="607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2AFB51-3C4E-A153-82BD-74898BDA092F}"/>
              </a:ext>
            </a:extLst>
          </p:cNvPr>
          <p:cNvGrpSpPr/>
          <p:nvPr/>
        </p:nvGrpSpPr>
        <p:grpSpPr>
          <a:xfrm>
            <a:off x="582520" y="1095104"/>
            <a:ext cx="11087801" cy="1857646"/>
            <a:chOff x="582520" y="1095104"/>
            <a:chExt cx="11087801" cy="1857646"/>
          </a:xfrm>
        </p:grpSpPr>
        <p:sp>
          <p:nvSpPr>
            <p:cNvPr id="14" name="Rounded Rectangle 41">
              <a:extLst>
                <a:ext uri="{FF2B5EF4-FFF2-40B4-BE49-F238E27FC236}">
                  <a16:creationId xmlns:a16="http://schemas.microsoft.com/office/drawing/2014/main" id="{7975D0D9-964C-D00D-DAC4-2E8808E137C2}"/>
                </a:ext>
              </a:extLst>
            </p:cNvPr>
            <p:cNvSpPr/>
            <p:nvPr/>
          </p:nvSpPr>
          <p:spPr bwMode="auto">
            <a:xfrm>
              <a:off x="582520" y="1095104"/>
              <a:ext cx="11087801" cy="1857646"/>
            </a:xfrm>
            <a:prstGeom prst="roundRect">
              <a:avLst>
                <a:gd name="adj" fmla="val 10343"/>
              </a:avLst>
            </a:prstGeom>
            <a:gradFill flip="none" rotWithShape="1">
              <a:gsLst>
                <a:gs pos="100000">
                  <a:srgbClr val="512BD4"/>
                </a:gs>
                <a:gs pos="48000">
                  <a:srgbClr val="9780E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  <a:headEnd type="none" w="med" len="med"/>
              <a:tailEnd type="none" w="med" len="med"/>
            </a:ln>
            <a:effectLst>
              <a:reflection blurRad="6350" stA="20000" endPos="20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BC10880-F8B5-5981-5A8C-2941F9023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27" t="3797" r="2007" b="3765"/>
            <a:stretch/>
          </p:blipFill>
          <p:spPr>
            <a:xfrm>
              <a:off x="3525105" y="1280336"/>
              <a:ext cx="2533822" cy="1479480"/>
            </a:xfrm>
            <a:prstGeom prst="rect">
              <a:avLst/>
            </a:prstGeom>
            <a:effectLst>
              <a:outerShdw blurRad="139700" dist="38100" dir="2700000" algn="tl" rotWithShape="0">
                <a:prstClr val="black">
                  <a:alpha val="34000"/>
                </a:prstClr>
              </a:outerShdw>
            </a:effectLst>
          </p:spPr>
        </p:pic>
        <p:pic>
          <p:nvPicPr>
            <p:cNvPr id="13" name="Picture 1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ACD4CA6-1686-8174-5B14-25ED46609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42" t="5378" r="2777" b="4153"/>
            <a:stretch/>
          </p:blipFill>
          <p:spPr>
            <a:xfrm>
              <a:off x="778274" y="1280336"/>
              <a:ext cx="2565086" cy="1479480"/>
            </a:xfrm>
            <a:prstGeom prst="rect">
              <a:avLst/>
            </a:prstGeom>
            <a:ln>
              <a:noFill/>
            </a:ln>
            <a:effectLst>
              <a:outerShdw blurRad="139700" dist="38100" dir="2700000" algn="tl" rotWithShape="0">
                <a:prstClr val="black">
                  <a:alpha val="34000"/>
                </a:prstClr>
              </a:outerShdw>
            </a:effec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6F2E0E-C447-AF38-DE1A-3EC63A4AD81C}"/>
                </a:ext>
              </a:extLst>
            </p:cNvPr>
            <p:cNvGrpSpPr/>
            <p:nvPr/>
          </p:nvGrpSpPr>
          <p:grpSpPr>
            <a:xfrm>
              <a:off x="6243073" y="1283222"/>
              <a:ext cx="2593492" cy="1475202"/>
              <a:chOff x="6410841" y="1315754"/>
              <a:chExt cx="2916765" cy="1659930"/>
            </a:xfrm>
            <a:effectLst>
              <a:outerShdw blurRad="139700" dist="38100" dir="2700000" algn="tl" rotWithShape="0">
                <a:prstClr val="black">
                  <a:alpha val="34000"/>
                </a:prstClr>
              </a:outerShdw>
            </a:effectLst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5BE48C-51E1-E12B-AD61-C85FE5130BA6}"/>
                  </a:ext>
                </a:extLst>
              </p:cNvPr>
              <p:cNvSpPr/>
              <p:nvPr/>
            </p:nvSpPr>
            <p:spPr bwMode="auto">
              <a:xfrm>
                <a:off x="6410841" y="1315754"/>
                <a:ext cx="2916765" cy="1659930"/>
              </a:xfrm>
              <a:prstGeom prst="rect">
                <a:avLst/>
              </a:prstGeom>
              <a:solidFill>
                <a:srgbClr val="F4F9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5" name="Picture 6" descr="DevExpress">
                <a:extLst>
                  <a:ext uri="{FF2B5EF4-FFF2-40B4-BE49-F238E27FC236}">
                    <a16:creationId xmlns:a16="http://schemas.microsoft.com/office/drawing/2014/main" id="{C8EEC3D4-7232-7836-41E9-D72CAE2DB3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2588" y="1430191"/>
                <a:ext cx="650204" cy="108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5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B7F9C444-2C62-F94C-F293-F754B58DC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8899" y="1727288"/>
                <a:ext cx="2880649" cy="1182059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AC4658-0A4A-D629-20DD-15CEE7F70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24541" y="1280336"/>
              <a:ext cx="2439379" cy="1479480"/>
              <a:chOff x="9352234" y="1310772"/>
              <a:chExt cx="2916765" cy="1768129"/>
            </a:xfrm>
            <a:effectLst>
              <a:outerShdw blurRad="139700" dist="38100" dir="2700000" algn="tl" rotWithShape="0">
                <a:prstClr val="black">
                  <a:alpha val="34000"/>
                </a:prstClr>
              </a:outerShdw>
            </a:effectLst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2C6CCD-5EA7-47F2-6908-1FA1077512CF}"/>
                  </a:ext>
                </a:extLst>
              </p:cNvPr>
              <p:cNvSpPr/>
              <p:nvPr/>
            </p:nvSpPr>
            <p:spPr bwMode="auto">
              <a:xfrm>
                <a:off x="9352234" y="1310772"/>
                <a:ext cx="2916765" cy="1768129"/>
              </a:xfrm>
              <a:prstGeom prst="rect">
                <a:avLst/>
              </a:prstGeom>
              <a:solidFill>
                <a:srgbClr val="F4F9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30F878E2-3E40-1FEB-3FB5-18C25F2C82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58182" y="1606452"/>
                <a:ext cx="2748598" cy="1339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F7481CC-BA72-8C75-8C8D-EEFCCBDA9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82720" y="1344770"/>
                <a:ext cx="963601" cy="243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8338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7A3-5C88-CD00-8892-CCB029B1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542287"/>
            <a:ext cx="10515818" cy="418593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.NET offers choice for developers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EDD2FC6-2288-D59B-3BE7-D8AD061A52EE}"/>
              </a:ext>
            </a:extLst>
          </p:cNvPr>
          <p:cNvSpPr/>
          <p:nvPr/>
        </p:nvSpPr>
        <p:spPr bwMode="auto">
          <a:xfrm>
            <a:off x="7840905" y="2120820"/>
            <a:ext cx="2176462" cy="2905582"/>
          </a:xfrm>
          <a:prstGeom prst="roundRect">
            <a:avLst>
              <a:gd name="adj" fmla="val 4875"/>
            </a:avLst>
          </a:prstGeom>
          <a:gradFill>
            <a:gsLst>
              <a:gs pos="0">
                <a:srgbClr val="512BD4">
                  <a:alpha val="10000"/>
                </a:srgbClr>
              </a:gs>
              <a:gs pos="100000">
                <a:schemeClr val="accent3">
                  <a:alpha val="10000"/>
                </a:schemeClr>
              </a:gs>
            </a:gsLst>
            <a:path path="circle">
              <a:fillToRect r="100000" b="100000"/>
            </a:path>
          </a:gradFill>
          <a:ln>
            <a:solidFill>
              <a:srgbClr val="512B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ABE86D-3BF3-ABE2-A65E-10DCA873CE1B}"/>
              </a:ext>
            </a:extLst>
          </p:cNvPr>
          <p:cNvSpPr/>
          <p:nvPr/>
        </p:nvSpPr>
        <p:spPr bwMode="auto">
          <a:xfrm>
            <a:off x="4576008" y="2120820"/>
            <a:ext cx="3039984" cy="2905582"/>
          </a:xfrm>
          <a:prstGeom prst="roundRect">
            <a:avLst>
              <a:gd name="adj" fmla="val 3768"/>
            </a:avLst>
          </a:prstGeom>
          <a:gradFill>
            <a:gsLst>
              <a:gs pos="0">
                <a:srgbClr val="512BD4">
                  <a:alpha val="10000"/>
                </a:srgbClr>
              </a:gs>
              <a:gs pos="100000">
                <a:schemeClr val="accent3">
                  <a:alpha val="10000"/>
                </a:schemeClr>
              </a:gs>
            </a:gsLst>
            <a:path path="circle">
              <a:fillToRect r="100000" b="100000"/>
            </a:path>
          </a:gradFill>
          <a:ln>
            <a:solidFill>
              <a:srgbClr val="512B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D9E7E40-0A7D-2CF1-6840-312C6AECC0EB}"/>
              </a:ext>
            </a:extLst>
          </p:cNvPr>
          <p:cNvSpPr/>
          <p:nvPr/>
        </p:nvSpPr>
        <p:spPr bwMode="auto">
          <a:xfrm>
            <a:off x="2179638" y="2120820"/>
            <a:ext cx="2176462" cy="2905582"/>
          </a:xfrm>
          <a:prstGeom prst="roundRect">
            <a:avLst>
              <a:gd name="adj" fmla="val 4875"/>
            </a:avLst>
          </a:prstGeom>
          <a:gradFill>
            <a:gsLst>
              <a:gs pos="0">
                <a:srgbClr val="512BD4">
                  <a:alpha val="10000"/>
                </a:srgbClr>
              </a:gs>
              <a:gs pos="100000">
                <a:schemeClr val="accent3">
                  <a:alpha val="10000"/>
                </a:schemeClr>
              </a:gs>
            </a:gsLst>
            <a:path path="circle">
              <a:fillToRect r="100000" b="100000"/>
            </a:path>
          </a:gradFill>
          <a:ln>
            <a:solidFill>
              <a:srgbClr val="512B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E59EF-26B3-2D2F-52AD-546E202E745D}"/>
              </a:ext>
            </a:extLst>
          </p:cNvPr>
          <p:cNvSpPr txBox="1"/>
          <p:nvPr/>
        </p:nvSpPr>
        <p:spPr>
          <a:xfrm>
            <a:off x="573337" y="3381886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9B209-BC20-CCD1-4E76-41618449EBAE}"/>
              </a:ext>
            </a:extLst>
          </p:cNvPr>
          <p:cNvSpPr txBox="1"/>
          <p:nvPr/>
        </p:nvSpPr>
        <p:spPr>
          <a:xfrm>
            <a:off x="10370888" y="3381886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Depth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C5183E-FCE6-3C99-968A-69EE9A3C8EEA}"/>
              </a:ext>
            </a:extLst>
          </p:cNvPr>
          <p:cNvCxnSpPr>
            <a:cxnSpLocks/>
          </p:cNvCxnSpPr>
          <p:nvPr/>
        </p:nvCxnSpPr>
        <p:spPr>
          <a:xfrm>
            <a:off x="1776000" y="3616141"/>
            <a:ext cx="8640000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44450">
            <a:solidFill>
              <a:srgbClr val="8B73E2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3CBBE8-0C2B-4846-2D13-AE829A4C536D}"/>
              </a:ext>
            </a:extLst>
          </p:cNvPr>
          <p:cNvSpPr txBox="1"/>
          <p:nvPr/>
        </p:nvSpPr>
        <p:spPr>
          <a:xfrm>
            <a:off x="4565998" y="4233672"/>
            <a:ext cx="3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rPr>
              <a:t>Hybrid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D52220-5E59-7350-6C5F-565D8A537632}"/>
              </a:ext>
            </a:extLst>
          </p:cNvPr>
          <p:cNvSpPr txBox="1"/>
          <p:nvPr/>
        </p:nvSpPr>
        <p:spPr>
          <a:xfrm>
            <a:off x="7845910" y="4233672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rPr>
              <a:t>Native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264DC-1217-9018-B62B-8128A3178BB3}"/>
              </a:ext>
            </a:extLst>
          </p:cNvPr>
          <p:cNvSpPr txBox="1"/>
          <p:nvPr/>
        </p:nvSpPr>
        <p:spPr>
          <a:xfrm>
            <a:off x="4571003" y="2397692"/>
            <a:ext cx="3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BLAZOR + .NET MAUI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ACC920-C39C-E02B-B21F-F83434AEE677}"/>
              </a:ext>
            </a:extLst>
          </p:cNvPr>
          <p:cNvSpPr txBox="1"/>
          <p:nvPr/>
        </p:nvSpPr>
        <p:spPr>
          <a:xfrm>
            <a:off x="7836090" y="2397692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.NET MAUI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3787B-43D0-B145-FCBC-8CAE4168944F}"/>
              </a:ext>
            </a:extLst>
          </p:cNvPr>
          <p:cNvSpPr txBox="1"/>
          <p:nvPr/>
        </p:nvSpPr>
        <p:spPr>
          <a:xfrm>
            <a:off x="2169818" y="4233672"/>
            <a:ext cx="217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rPr>
              <a:t>Websites and PWAs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B943C-3823-F032-BAF4-F2B4DB055BBC}"/>
              </a:ext>
            </a:extLst>
          </p:cNvPr>
          <p:cNvSpPr txBox="1"/>
          <p:nvPr/>
        </p:nvSpPr>
        <p:spPr>
          <a:xfrm>
            <a:off x="2176261" y="2397692"/>
            <a:ext cx="217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9B3ED2-A68C-9CA4-486C-43FE5EC9AF4B}"/>
              </a:ext>
            </a:extLst>
          </p:cNvPr>
          <p:cNvSpPr txBox="1"/>
          <p:nvPr/>
        </p:nvSpPr>
        <p:spPr>
          <a:xfrm>
            <a:off x="2176261" y="2742358"/>
            <a:ext cx="2176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C#, HTML, CSS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D3382-4769-ABEC-1125-75970F8001A1}"/>
              </a:ext>
            </a:extLst>
          </p:cNvPr>
          <p:cNvSpPr txBox="1"/>
          <p:nvPr/>
        </p:nvSpPr>
        <p:spPr>
          <a:xfrm>
            <a:off x="7836090" y="2742358"/>
            <a:ext cx="2176272" cy="234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C#, XAML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53F64B-C6EF-994B-5D3D-1C2CCAD3BF8B}"/>
              </a:ext>
            </a:extLst>
          </p:cNvPr>
          <p:cNvSpPr/>
          <p:nvPr/>
        </p:nvSpPr>
        <p:spPr bwMode="auto">
          <a:xfrm>
            <a:off x="2887053" y="3268640"/>
            <a:ext cx="741802" cy="741802"/>
          </a:xfrm>
          <a:prstGeom prst="ellipse">
            <a:avLst/>
          </a:prstGeom>
          <a:solidFill>
            <a:srgbClr val="14053A"/>
          </a:solidFill>
          <a:ln w="38100">
            <a:solidFill>
              <a:srgbClr val="8B73E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F72763F-0287-4487-92E4-6917C27EE886}"/>
              </a:ext>
            </a:extLst>
          </p:cNvPr>
          <p:cNvSpPr/>
          <p:nvPr/>
        </p:nvSpPr>
        <p:spPr bwMode="auto">
          <a:xfrm>
            <a:off x="5708630" y="3268640"/>
            <a:ext cx="741802" cy="741802"/>
          </a:xfrm>
          <a:prstGeom prst="ellipse">
            <a:avLst/>
          </a:prstGeom>
          <a:solidFill>
            <a:srgbClr val="1B0947"/>
          </a:solidFill>
          <a:ln w="38100">
            <a:solidFill>
              <a:srgbClr val="8B73E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6541331-A7AB-187A-9D2A-457B4810768C}"/>
              </a:ext>
            </a:extLst>
          </p:cNvPr>
          <p:cNvSpPr/>
          <p:nvPr/>
        </p:nvSpPr>
        <p:spPr bwMode="auto">
          <a:xfrm>
            <a:off x="8517144" y="3268640"/>
            <a:ext cx="741802" cy="741802"/>
          </a:xfrm>
          <a:prstGeom prst="ellipse">
            <a:avLst/>
          </a:prstGeom>
          <a:solidFill>
            <a:srgbClr val="351363"/>
          </a:solidFill>
          <a:ln w="38100">
            <a:solidFill>
              <a:srgbClr val="8B73E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6" name="Graphic 14">
            <a:extLst>
              <a:ext uri="{FF2B5EF4-FFF2-40B4-BE49-F238E27FC236}">
                <a16:creationId xmlns:a16="http://schemas.microsoft.com/office/drawing/2014/main" id="{5FBBEA59-FFC2-5EBE-0183-9ACE6B03A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7855" y="3375459"/>
            <a:ext cx="520489" cy="520489"/>
          </a:xfrm>
          <a:prstGeom prst="rect">
            <a:avLst/>
          </a:prstGeom>
        </p:spPr>
      </p:pic>
      <p:pic>
        <p:nvPicPr>
          <p:cNvPr id="107" name="Graphic 13">
            <a:extLst>
              <a:ext uri="{FF2B5EF4-FFF2-40B4-BE49-F238E27FC236}">
                <a16:creationId xmlns:a16="http://schemas.microsoft.com/office/drawing/2014/main" id="{1D7FCCFB-2FDC-2A24-2E1D-59C9449E7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9747" y="3341651"/>
            <a:ext cx="597453" cy="588103"/>
          </a:xfrm>
          <a:prstGeom prst="rect">
            <a:avLst/>
          </a:prstGeom>
        </p:spPr>
      </p:pic>
      <p:pic>
        <p:nvPicPr>
          <p:cNvPr id="108" name="Graphic 23">
            <a:extLst>
              <a:ext uri="{FF2B5EF4-FFF2-40B4-BE49-F238E27FC236}">
                <a16:creationId xmlns:a16="http://schemas.microsoft.com/office/drawing/2014/main" id="{4D95842A-1AF5-6934-8683-6564C7AEE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3032" y="3368675"/>
            <a:ext cx="576838" cy="52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1" grpId="0" animBg="1"/>
      <p:bldP spid="17" grpId="0"/>
      <p:bldP spid="18" grpId="0"/>
      <p:bldP spid="20" grpId="0"/>
      <p:bldP spid="21" grpId="0"/>
      <p:bldP spid="16" grpId="0"/>
      <p:bldP spid="19" grpId="0"/>
      <p:bldP spid="22" grpId="0"/>
      <p:bldP spid="23" grpId="0"/>
      <p:bldP spid="12" grpId="0" animBg="1"/>
      <p:bldP spid="104" grpId="0" animBg="1"/>
      <p:bldP spid="10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0942-FF52-4C20-0574-CAB601E8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Tune in to State of the Platforms: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4AC846-AEF2-4B07-64D7-38BC1C72D2E6}"/>
              </a:ext>
            </a:extLst>
          </p:cNvPr>
          <p:cNvGrpSpPr/>
          <p:nvPr/>
        </p:nvGrpSpPr>
        <p:grpSpPr>
          <a:xfrm>
            <a:off x="4644337" y="2178078"/>
            <a:ext cx="2770363" cy="3021063"/>
            <a:chOff x="4644337" y="2178078"/>
            <a:chExt cx="2770363" cy="3021063"/>
          </a:xfrm>
        </p:grpSpPr>
        <p:sp>
          <p:nvSpPr>
            <p:cNvPr id="65" name="Text Placeholder 22">
              <a:extLst>
                <a:ext uri="{FF2B5EF4-FFF2-40B4-BE49-F238E27FC236}">
                  <a16:creationId xmlns:a16="http://schemas.microsoft.com/office/drawing/2014/main" id="{D5454829-8F4F-A58B-2501-1263C26AE9D4}"/>
                </a:ext>
              </a:extLst>
            </p:cNvPr>
            <p:cNvSpPr txBox="1">
              <a:spLocks/>
            </p:cNvSpPr>
            <p:nvPr/>
          </p:nvSpPr>
          <p:spPr>
            <a:xfrm>
              <a:off x="4644337" y="4375648"/>
              <a:ext cx="2770363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chemeClr val="bg1"/>
                  </a:solidFill>
                  <a:latin typeface="Open Sans (body)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 marL="228554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2pPr>
              <a:lvl3pPr marL="457109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3pPr>
              <a:lvl4pPr marL="661856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4pPr>
              <a:lvl5pPr marL="855492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5pPr>
              <a:lvl6pPr marL="2564527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06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083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62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>
                  <a:ea typeface="Open Sans SemiBold"/>
                  <a:cs typeface="Open Sans SemiBold"/>
                </a:rPr>
                <a:t>State of Azure + .NET</a:t>
              </a:r>
              <a:endParaRPr lang="en-US" sz="18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A61D40-A9D5-74CF-57F1-67D36E981F9E}"/>
                </a:ext>
              </a:extLst>
            </p:cNvPr>
            <p:cNvGrpSpPr/>
            <p:nvPr/>
          </p:nvGrpSpPr>
          <p:grpSpPr>
            <a:xfrm>
              <a:off x="4827586" y="2178078"/>
              <a:ext cx="2374717" cy="3021063"/>
              <a:chOff x="4827586" y="2178078"/>
              <a:chExt cx="2374717" cy="3021063"/>
            </a:xfrm>
          </p:grpSpPr>
          <p:sp>
            <p:nvSpPr>
              <p:cNvPr id="37" name="Rounded Rectangle 57">
                <a:extLst>
                  <a:ext uri="{FF2B5EF4-FFF2-40B4-BE49-F238E27FC236}">
                    <a16:creationId xmlns:a16="http://schemas.microsoft.com/office/drawing/2014/main" id="{4C47D78A-2E5B-B50F-09B4-AA8BAAA55EE1}"/>
                  </a:ext>
                </a:extLst>
              </p:cNvPr>
              <p:cNvSpPr/>
              <p:nvPr/>
            </p:nvSpPr>
            <p:spPr bwMode="auto">
              <a:xfrm>
                <a:off x="4827586" y="2178078"/>
                <a:ext cx="2313432" cy="1964658"/>
              </a:xfrm>
              <a:prstGeom prst="roundRect">
                <a:avLst>
                  <a:gd name="adj" fmla="val 9816"/>
                </a:avLst>
              </a:prstGeom>
              <a:gradFill flip="none" rotWithShape="1">
                <a:gsLst>
                  <a:gs pos="100000">
                    <a:srgbClr val="512BD4"/>
                  </a:gs>
                  <a:gs pos="48000">
                    <a:srgbClr val="9780E5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  <a:headEnd type="none" w="med" len="med"/>
                <a:tailEnd type="none" w="med" len="med"/>
              </a:ln>
              <a:effectLst>
                <a:reflection blurRad="6350" stA="20000" endPos="20000" dir="5400000" sy="-100000" algn="bl" rotWithShape="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331A11-3C7F-4613-3C4C-1449149C6DE3}"/>
                  </a:ext>
                </a:extLst>
              </p:cNvPr>
              <p:cNvSpPr txBox="1"/>
              <p:nvPr/>
            </p:nvSpPr>
            <p:spPr>
              <a:xfrm>
                <a:off x="4827586" y="3595168"/>
                <a:ext cx="231343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 defTabSz="797999" fontAlgn="base">
                  <a:spcBef>
                    <a:spcPct val="0"/>
                  </a:spcBef>
                  <a:spcAft>
                    <a:spcPct val="0"/>
                  </a:spcAft>
                  <a:tabLst>
                    <a:tab pos="920876" algn="l"/>
                  </a:tabLst>
                  <a:defRPr/>
                </a:pPr>
                <a:r>
                  <a:rPr lang="en-US" b="1" spc="-50">
                    <a:ln w="3175">
                      <a:noFill/>
                    </a:ln>
                    <a:solidFill>
                      <a:schemeClr val="bg1"/>
                    </a:solidFill>
                    <a:latin typeface="Open Sans"/>
                    <a:ea typeface="Open Sans"/>
                    <a:cs typeface="Open Sans"/>
                  </a:rPr>
                  <a:t>Azure + .NET</a:t>
                </a:r>
                <a:endParaRPr lang="en-US" b="1" spc="-50">
                  <a:ln w="3175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7096DC0-64DD-E08B-C1CE-1B47F1930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2300" y="4781604"/>
                <a:ext cx="550720" cy="2310"/>
              </a:xfrm>
              <a:prstGeom prst="straightConnector1">
                <a:avLst/>
              </a:prstGeom>
              <a:ln w="22225" cap="rnd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 Placeholder 21">
                <a:extLst>
                  <a:ext uri="{FF2B5EF4-FFF2-40B4-BE49-F238E27FC236}">
                    <a16:creationId xmlns:a16="http://schemas.microsoft.com/office/drawing/2014/main" id="{44C563FF-4B29-2E7D-D3F3-041F9173D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8871" y="4952920"/>
                <a:ext cx="2313432" cy="24622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solidFill>
                      <a:schemeClr val="bg1"/>
                    </a:solidFill>
                    <a:latin typeface="Open Sans (body)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1pPr>
                <a:lvl2pPr marL="228554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800" kern="1200" spc="0" baseline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2pPr>
                <a:lvl3pPr marL="457109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kern="1200" spc="0" baseline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3pPr>
                <a:lvl4pPr marL="661856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200" kern="1200" spc="0" baseline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4pPr>
                <a:lvl5pPr marL="855492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000" kern="1200" spc="0" baseline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5pPr>
                <a:lvl6pPr marL="2564527" indent="-233139" algn="l" defTabSz="93255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0806" indent="-233139" algn="l" defTabSz="93255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083" indent="-233139" algn="l" defTabSz="93255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3362" indent="-233139" algn="l" defTabSz="93255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11:00 AM Pacific</a:t>
                </a: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6B075775-930C-409E-77CF-6DAA17885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382016" y="2337277"/>
                <a:ext cx="1228898" cy="1205808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30E3974-1F08-CFD3-EE26-973C0218EC90}"/>
              </a:ext>
            </a:extLst>
          </p:cNvPr>
          <p:cNvGrpSpPr/>
          <p:nvPr/>
        </p:nvGrpSpPr>
        <p:grpSpPr>
          <a:xfrm>
            <a:off x="7536473" y="2178078"/>
            <a:ext cx="2770363" cy="3015290"/>
            <a:chOff x="7536473" y="2178078"/>
            <a:chExt cx="2770363" cy="3015290"/>
          </a:xfrm>
        </p:grpSpPr>
        <p:sp>
          <p:nvSpPr>
            <p:cNvPr id="57" name="Text Placeholder 22">
              <a:extLst>
                <a:ext uri="{FF2B5EF4-FFF2-40B4-BE49-F238E27FC236}">
                  <a16:creationId xmlns:a16="http://schemas.microsoft.com/office/drawing/2014/main" id="{6EB2BA82-028E-6DC9-B320-1A5A0FDACF25}"/>
                </a:ext>
              </a:extLst>
            </p:cNvPr>
            <p:cNvSpPr txBox="1">
              <a:spLocks/>
            </p:cNvSpPr>
            <p:nvPr/>
          </p:nvSpPr>
          <p:spPr>
            <a:xfrm>
              <a:off x="7536473" y="4369875"/>
              <a:ext cx="2770363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chemeClr val="bg1"/>
                  </a:solidFill>
                  <a:latin typeface="Open Sans (body)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 marL="228554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2pPr>
              <a:lvl3pPr marL="457109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3pPr>
              <a:lvl4pPr marL="661856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4pPr>
              <a:lvl5pPr marL="855492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5pPr>
              <a:lvl6pPr marL="2564527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06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083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62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>
                  <a:ea typeface="Open Sans SemiBold"/>
                  <a:cs typeface="Open Sans SemiBold"/>
                </a:rPr>
                <a:t>State of .NET MAUI</a:t>
              </a:r>
              <a:endParaRPr lang="en-US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002C1B-7E6D-34F4-8693-AD0EA658CC26}"/>
                </a:ext>
              </a:extLst>
            </p:cNvPr>
            <p:cNvGrpSpPr/>
            <p:nvPr/>
          </p:nvGrpSpPr>
          <p:grpSpPr>
            <a:xfrm>
              <a:off x="7746370" y="2178078"/>
              <a:ext cx="2348069" cy="3015290"/>
              <a:chOff x="7746370" y="2178078"/>
              <a:chExt cx="2348069" cy="3015290"/>
            </a:xfrm>
          </p:grpSpPr>
          <p:sp>
            <p:nvSpPr>
              <p:cNvPr id="45" name="Rounded Rectangle 48">
                <a:extLst>
                  <a:ext uri="{FF2B5EF4-FFF2-40B4-BE49-F238E27FC236}">
                    <a16:creationId xmlns:a16="http://schemas.microsoft.com/office/drawing/2014/main" id="{41E5D79D-4C87-398C-AE83-8B08D15F45F0}"/>
                  </a:ext>
                </a:extLst>
              </p:cNvPr>
              <p:cNvSpPr/>
              <p:nvPr/>
            </p:nvSpPr>
            <p:spPr bwMode="auto">
              <a:xfrm>
                <a:off x="7746370" y="2178078"/>
                <a:ext cx="2313432" cy="1964658"/>
              </a:xfrm>
              <a:prstGeom prst="roundRect">
                <a:avLst>
                  <a:gd name="adj" fmla="val 9289"/>
                </a:avLst>
              </a:prstGeom>
              <a:gradFill flip="none" rotWithShape="1">
                <a:gsLst>
                  <a:gs pos="100000">
                    <a:srgbClr val="512BD4"/>
                  </a:gs>
                  <a:gs pos="48000">
                    <a:srgbClr val="9780E5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  <a:headEnd type="none" w="med" len="med"/>
                <a:tailEnd type="none" w="med" len="med"/>
              </a:ln>
              <a:effectLst>
                <a:reflection blurRad="6350" stA="20000" endPos="20000" dir="5400000" sy="-100000" algn="bl" rotWithShape="0"/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90C66C-09FD-0318-E86C-4D92E7CDBE63}"/>
                  </a:ext>
                </a:extLst>
              </p:cNvPr>
              <p:cNvSpPr txBox="1"/>
              <p:nvPr/>
            </p:nvSpPr>
            <p:spPr>
              <a:xfrm>
                <a:off x="7746370" y="3595168"/>
                <a:ext cx="2313432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 defTabSz="797999">
                  <a:spcBef>
                    <a:spcPct val="0"/>
                  </a:spcBef>
                  <a:spcAft>
                    <a:spcPct val="0"/>
                  </a:spcAft>
                  <a:tabLst>
                    <a:tab pos="920876" algn="l"/>
                  </a:tabLst>
                  <a:defRPr/>
                </a:pPr>
                <a:r>
                  <a:rPr lang="en-US" b="1" spc="-50">
                    <a:ln w="3175">
                      <a:noFill/>
                    </a:ln>
                    <a:solidFill>
                      <a:schemeClr val="bg1"/>
                    </a:solidFill>
                    <a:latin typeface="Open Sans"/>
                    <a:ea typeface="Open Sans"/>
                    <a:cs typeface="Open Sans"/>
                  </a:rPr>
                  <a:t>.NET MAUI</a:t>
                </a:r>
                <a:endParaRPr lang="en-US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42C949B-83C3-0295-4378-9CC9473C9D01}"/>
                  </a:ext>
                </a:extLst>
              </p:cNvPr>
              <p:cNvCxnSpPr/>
              <p:nvPr/>
            </p:nvCxnSpPr>
            <p:spPr>
              <a:xfrm>
                <a:off x="8594436" y="4775831"/>
                <a:ext cx="550720" cy="2310"/>
              </a:xfrm>
              <a:prstGeom prst="straightConnector1">
                <a:avLst/>
              </a:prstGeom>
              <a:ln w="22225" cap="rnd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 Placeholder 21">
                <a:extLst>
                  <a:ext uri="{FF2B5EF4-FFF2-40B4-BE49-F238E27FC236}">
                    <a16:creationId xmlns:a16="http://schemas.microsoft.com/office/drawing/2014/main" id="{36A14580-6456-B0AE-E1C2-1D48A879FA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1007" y="4947147"/>
                <a:ext cx="2313432" cy="24622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solidFill>
                      <a:schemeClr val="bg1"/>
                    </a:solidFill>
                    <a:latin typeface="Open Sans (body)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1pPr>
                <a:lvl2pPr marL="228554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800" kern="1200" spc="0" baseline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2pPr>
                <a:lvl3pPr marL="457109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kern="1200" spc="0" baseline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3pPr>
                <a:lvl4pPr marL="661856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200" kern="1200" spc="0" baseline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4pPr>
                <a:lvl5pPr marL="855492" marR="0" indent="0" algn="l" defTabSz="932555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000" kern="1200" spc="0" baseline="0">
                    <a:solidFill>
                      <a:schemeClr val="bg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5pPr>
                <a:lvl6pPr marL="2564527" indent="-233139" algn="l" defTabSz="93255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0806" indent="-233139" algn="l" defTabSz="93255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083" indent="-233139" algn="l" defTabSz="93255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3362" indent="-233139" algn="l" defTabSz="932555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/>
                  <a:t>1:00 PM Pacific</a:t>
                </a:r>
              </a:p>
            </p:txBody>
          </p:sp>
          <p:pic>
            <p:nvPicPr>
              <p:cNvPr id="9" name="Graphic 14">
                <a:extLst>
                  <a:ext uri="{FF2B5EF4-FFF2-40B4-BE49-F238E27FC236}">
                    <a16:creationId xmlns:a16="http://schemas.microsoft.com/office/drawing/2014/main" id="{1CA27D3D-AE95-8C3F-D49F-770699BDD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13617" y="2581944"/>
                <a:ext cx="786034" cy="780262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2505CD-B4C6-97FC-AC38-99A468150D1F}"/>
              </a:ext>
            </a:extLst>
          </p:cNvPr>
          <p:cNvGrpSpPr/>
          <p:nvPr/>
        </p:nvGrpSpPr>
        <p:grpSpPr>
          <a:xfrm>
            <a:off x="1659837" y="2195207"/>
            <a:ext cx="2770363" cy="3032797"/>
            <a:chOff x="1659837" y="2195207"/>
            <a:chExt cx="2770363" cy="3032797"/>
          </a:xfrm>
        </p:grpSpPr>
        <p:sp>
          <p:nvSpPr>
            <p:cNvPr id="41" name="Rounded Rectangle 41">
              <a:extLst>
                <a:ext uri="{FF2B5EF4-FFF2-40B4-BE49-F238E27FC236}">
                  <a16:creationId xmlns:a16="http://schemas.microsoft.com/office/drawing/2014/main" id="{243570DD-8E30-077B-FD97-025994378E35}"/>
                </a:ext>
              </a:extLst>
            </p:cNvPr>
            <p:cNvSpPr/>
            <p:nvPr/>
          </p:nvSpPr>
          <p:spPr bwMode="auto">
            <a:xfrm>
              <a:off x="1866390" y="2195207"/>
              <a:ext cx="2313432" cy="1964658"/>
            </a:xfrm>
            <a:prstGeom prst="roundRect">
              <a:avLst>
                <a:gd name="adj" fmla="val 10343"/>
              </a:avLst>
            </a:prstGeom>
            <a:gradFill flip="none" rotWithShape="1">
              <a:gsLst>
                <a:gs pos="100000">
                  <a:srgbClr val="512BD4"/>
                </a:gs>
                <a:gs pos="48000">
                  <a:srgbClr val="9780E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  <a:headEnd type="none" w="med" len="med"/>
              <a:tailEnd type="none" w="med" len="med"/>
            </a:ln>
            <a:effectLst>
              <a:reflection blurRad="6350" stA="20000" endPos="20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11D480-8F3A-5322-86A9-BCF6E9B1AB10}"/>
                </a:ext>
              </a:extLst>
            </p:cNvPr>
            <p:cNvSpPr txBox="1"/>
            <p:nvPr/>
          </p:nvSpPr>
          <p:spPr>
            <a:xfrm>
              <a:off x="1859550" y="3612297"/>
              <a:ext cx="232027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 defTabSz="797999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b="1" spc="-50">
                  <a:ln w="3175">
                    <a:noFill/>
                  </a:ln>
                  <a:solidFill>
                    <a:schemeClr val="bg1"/>
                  </a:solidFill>
                  <a:latin typeface="Open Sans"/>
                  <a:ea typeface="Open Sans"/>
                  <a:cs typeface="Open Sans"/>
                </a:rPr>
                <a:t>ASP.NET Core</a:t>
              </a:r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2BA2CBA-09E3-C272-6C40-EFD345FCAB08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4810467"/>
              <a:ext cx="550720" cy="2310"/>
            </a:xfrm>
            <a:prstGeom prst="straightConnector1">
              <a:avLst/>
            </a:prstGeom>
            <a:ln w="22225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Placeholder 21">
              <a:extLst>
                <a:ext uri="{FF2B5EF4-FFF2-40B4-BE49-F238E27FC236}">
                  <a16:creationId xmlns:a16="http://schemas.microsoft.com/office/drawing/2014/main" id="{3195698C-DE88-EC19-0533-5DF2EF21B543}"/>
                </a:ext>
              </a:extLst>
            </p:cNvPr>
            <p:cNvSpPr txBox="1">
              <a:spLocks/>
            </p:cNvSpPr>
            <p:nvPr/>
          </p:nvSpPr>
          <p:spPr>
            <a:xfrm>
              <a:off x="1904371" y="4981783"/>
              <a:ext cx="2313432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chemeClr val="bg1"/>
                  </a:solidFill>
                  <a:latin typeface="Open Sans (body)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 marL="228554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2pPr>
              <a:lvl3pPr marL="457109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3pPr>
              <a:lvl4pPr marL="661856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4pPr>
              <a:lvl5pPr marL="855492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5pPr>
              <a:lvl6pPr marL="2564527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06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083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62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9:00 AM Pacific</a:t>
              </a:r>
            </a:p>
          </p:txBody>
        </p:sp>
        <p:sp>
          <p:nvSpPr>
            <p:cNvPr id="71" name="Text Placeholder 22">
              <a:extLst>
                <a:ext uri="{FF2B5EF4-FFF2-40B4-BE49-F238E27FC236}">
                  <a16:creationId xmlns:a16="http://schemas.microsoft.com/office/drawing/2014/main" id="{0D096A32-9F7D-7F5E-EC67-681222BEE242}"/>
                </a:ext>
              </a:extLst>
            </p:cNvPr>
            <p:cNvSpPr txBox="1">
              <a:spLocks/>
            </p:cNvSpPr>
            <p:nvPr/>
          </p:nvSpPr>
          <p:spPr>
            <a:xfrm>
              <a:off x="1659837" y="4404511"/>
              <a:ext cx="2770363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chemeClr val="bg1"/>
                  </a:solidFill>
                  <a:latin typeface="Open Sans (body)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 marL="228554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2pPr>
              <a:lvl3pPr marL="457109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3pPr>
              <a:lvl4pPr marL="661856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4pPr>
              <a:lvl5pPr marL="855492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5pPr>
              <a:lvl6pPr marL="2564527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06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083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62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>
                  <a:ea typeface="Open Sans SemiBold"/>
                  <a:cs typeface="Open Sans SemiBold"/>
                </a:rPr>
                <a:t>State of ASP.NET Core</a:t>
              </a:r>
              <a:endParaRPr lang="en-US" sz="180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DCB3418-93BE-FD7F-1E78-7D73C3FA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14661" y="2451344"/>
              <a:ext cx="1028031" cy="1016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136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2124BEB1-8A62-ECBF-27D3-A8FB60EC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NuGet</a:t>
            </a:r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EC945041-53F1-FD87-863A-7BA5E646FC44}"/>
              </a:ext>
            </a:extLst>
          </p:cNvPr>
          <p:cNvGrpSpPr/>
          <p:nvPr/>
        </p:nvGrpSpPr>
        <p:grpSpPr>
          <a:xfrm>
            <a:off x="6155458" y="3520736"/>
            <a:ext cx="1445775" cy="1020449"/>
            <a:chOff x="7557089" y="2723077"/>
            <a:chExt cx="1638520" cy="1156492"/>
          </a:xfrm>
          <a:noFill/>
        </p:grpSpPr>
        <p:sp>
          <p:nvSpPr>
            <p:cNvPr id="525" name="Freeform: Shape 8">
              <a:extLst>
                <a:ext uri="{FF2B5EF4-FFF2-40B4-BE49-F238E27FC236}">
                  <a16:creationId xmlns:a16="http://schemas.microsoft.com/office/drawing/2014/main" id="{B4DA777F-C7CF-1E05-7442-C667014FDA5F}"/>
                </a:ext>
              </a:extLst>
            </p:cNvPr>
            <p:cNvSpPr/>
            <p:nvPr/>
          </p:nvSpPr>
          <p:spPr>
            <a:xfrm>
              <a:off x="7617770" y="2723077"/>
              <a:ext cx="1577838" cy="1119186"/>
            </a:xfrm>
            <a:custGeom>
              <a:avLst/>
              <a:gdLst>
                <a:gd name="connsiteX0" fmla="*/ 1577839 w 1577838"/>
                <a:gd name="connsiteY0" fmla="*/ 335756 h 1119186"/>
                <a:gd name="connsiteX1" fmla="*/ 1031712 w 1577838"/>
                <a:gd name="connsiteY1" fmla="*/ 0 h 1119186"/>
                <a:gd name="connsiteX2" fmla="*/ 0 w 1577838"/>
                <a:gd name="connsiteY2" fmla="*/ 634206 h 1119186"/>
                <a:gd name="connsiteX3" fmla="*/ 0 w 1577838"/>
                <a:gd name="connsiteY3" fmla="*/ 783431 h 1119186"/>
                <a:gd name="connsiteX4" fmla="*/ 546126 w 1577838"/>
                <a:gd name="connsiteY4" fmla="*/ 1119187 h 1119186"/>
                <a:gd name="connsiteX5" fmla="*/ 1577839 w 1577838"/>
                <a:gd name="connsiteY5" fmla="*/ 484981 h 1119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838" h="1119186">
                  <a:moveTo>
                    <a:pt x="1577839" y="335756"/>
                  </a:moveTo>
                  <a:lnTo>
                    <a:pt x="1031712" y="0"/>
                  </a:lnTo>
                  <a:lnTo>
                    <a:pt x="0" y="634206"/>
                  </a:lnTo>
                  <a:lnTo>
                    <a:pt x="0" y="783431"/>
                  </a:lnTo>
                  <a:lnTo>
                    <a:pt x="546126" y="1119187"/>
                  </a:lnTo>
                  <a:lnTo>
                    <a:pt x="1577839" y="484981"/>
                  </a:lnTo>
                  <a:close/>
                </a:path>
              </a:pathLst>
            </a:custGeom>
            <a:noFill/>
            <a:ln w="42026" cap="flat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9">
              <a:extLst>
                <a:ext uri="{FF2B5EF4-FFF2-40B4-BE49-F238E27FC236}">
                  <a16:creationId xmlns:a16="http://schemas.microsoft.com/office/drawing/2014/main" id="{A8F800B0-2B97-081C-B9A1-10B34C632B1E}"/>
                </a:ext>
              </a:extLst>
            </p:cNvPr>
            <p:cNvSpPr/>
            <p:nvPr/>
          </p:nvSpPr>
          <p:spPr>
            <a:xfrm>
              <a:off x="7617770" y="3357282"/>
              <a:ext cx="546266" cy="484980"/>
            </a:xfrm>
            <a:custGeom>
              <a:avLst/>
              <a:gdLst>
                <a:gd name="connsiteX0" fmla="*/ 546126 w 546266"/>
                <a:gd name="connsiteY0" fmla="*/ 484981 h 484980"/>
                <a:gd name="connsiteX1" fmla="*/ 0 w 546266"/>
                <a:gd name="connsiteY1" fmla="*/ 149225 h 484980"/>
                <a:gd name="connsiteX2" fmla="*/ 0 w 546266"/>
                <a:gd name="connsiteY2" fmla="*/ 0 h 484980"/>
                <a:gd name="connsiteX3" fmla="*/ 546267 w 546266"/>
                <a:gd name="connsiteY3" fmla="*/ 335756 h 48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266" h="484980">
                  <a:moveTo>
                    <a:pt x="546126" y="484981"/>
                  </a:moveTo>
                  <a:lnTo>
                    <a:pt x="0" y="149225"/>
                  </a:lnTo>
                  <a:lnTo>
                    <a:pt x="0" y="0"/>
                  </a:lnTo>
                  <a:lnTo>
                    <a:pt x="546267" y="335756"/>
                  </a:lnTo>
                  <a:close/>
                </a:path>
              </a:pathLst>
            </a:custGeom>
            <a:noFill/>
            <a:ln w="42026" cap="flat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10">
              <a:extLst>
                <a:ext uri="{FF2B5EF4-FFF2-40B4-BE49-F238E27FC236}">
                  <a16:creationId xmlns:a16="http://schemas.microsoft.com/office/drawing/2014/main" id="{E87C117C-1852-B760-DC95-1119DBB9C34A}"/>
                </a:ext>
              </a:extLst>
            </p:cNvPr>
            <p:cNvSpPr/>
            <p:nvPr/>
          </p:nvSpPr>
          <p:spPr>
            <a:xfrm>
              <a:off x="8163897" y="3058833"/>
              <a:ext cx="1031712" cy="783430"/>
            </a:xfrm>
            <a:custGeom>
              <a:avLst/>
              <a:gdLst>
                <a:gd name="connsiteX0" fmla="*/ 1031712 w 1031712"/>
                <a:gd name="connsiteY0" fmla="*/ 149225 h 783430"/>
                <a:gd name="connsiteX1" fmla="*/ 0 w 1031712"/>
                <a:gd name="connsiteY1" fmla="*/ 783431 h 783430"/>
                <a:gd name="connsiteX2" fmla="*/ 140 w 1031712"/>
                <a:gd name="connsiteY2" fmla="*/ 634206 h 783430"/>
                <a:gd name="connsiteX3" fmla="*/ 1031712 w 1031712"/>
                <a:gd name="connsiteY3" fmla="*/ 0 h 78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712" h="783430">
                  <a:moveTo>
                    <a:pt x="1031712" y="149225"/>
                  </a:moveTo>
                  <a:lnTo>
                    <a:pt x="0" y="783431"/>
                  </a:lnTo>
                  <a:lnTo>
                    <a:pt x="140" y="634206"/>
                  </a:lnTo>
                  <a:lnTo>
                    <a:pt x="1031712" y="0"/>
                  </a:lnTo>
                  <a:close/>
                </a:path>
              </a:pathLst>
            </a:custGeom>
            <a:noFill/>
            <a:ln w="42026" cap="flat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8" name="Graphic 6">
              <a:extLst>
                <a:ext uri="{FF2B5EF4-FFF2-40B4-BE49-F238E27FC236}">
                  <a16:creationId xmlns:a16="http://schemas.microsoft.com/office/drawing/2014/main" id="{186F7FC2-3146-E0CE-0260-DE4D51604100}"/>
                </a:ext>
              </a:extLst>
            </p:cNvPr>
            <p:cNvGrpSpPr/>
            <p:nvPr/>
          </p:nvGrpSpPr>
          <p:grpSpPr>
            <a:xfrm>
              <a:off x="8224577" y="3208057"/>
              <a:ext cx="969910" cy="671512"/>
              <a:chOff x="8224577" y="3208057"/>
              <a:chExt cx="969910" cy="671512"/>
            </a:xfrm>
            <a:noFill/>
          </p:grpSpPr>
          <p:sp>
            <p:nvSpPr>
              <p:cNvPr id="549" name="Freeform: Shape 14">
                <a:extLst>
                  <a:ext uri="{FF2B5EF4-FFF2-40B4-BE49-F238E27FC236}">
                    <a16:creationId xmlns:a16="http://schemas.microsoft.com/office/drawing/2014/main" id="{06DB4C9D-CA41-6B38-F9BB-D8197CE78ADB}"/>
                  </a:ext>
                </a:extLst>
              </p:cNvPr>
              <p:cNvSpPr/>
              <p:nvPr/>
            </p:nvSpPr>
            <p:spPr>
              <a:xfrm>
                <a:off x="9074247" y="3208057"/>
                <a:ext cx="120240" cy="149821"/>
              </a:xfrm>
              <a:custGeom>
                <a:avLst/>
                <a:gdLst>
                  <a:gd name="connsiteX0" fmla="*/ 0 w 120240"/>
                  <a:gd name="connsiteY0" fmla="*/ 0 h 149821"/>
                  <a:gd name="connsiteX1" fmla="*/ 120240 w 120240"/>
                  <a:gd name="connsiteY1" fmla="*/ 73867 h 149821"/>
                  <a:gd name="connsiteX2" fmla="*/ 120240 w 120240"/>
                  <a:gd name="connsiteY2" fmla="*/ 149822 h 14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240" h="149821">
                    <a:moveTo>
                      <a:pt x="0" y="0"/>
                    </a:moveTo>
                    <a:lnTo>
                      <a:pt x="120240" y="73867"/>
                    </a:lnTo>
                    <a:lnTo>
                      <a:pt x="120240" y="149822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15">
                <a:extLst>
                  <a:ext uri="{FF2B5EF4-FFF2-40B4-BE49-F238E27FC236}">
                    <a16:creationId xmlns:a16="http://schemas.microsoft.com/office/drawing/2014/main" id="{E0DBC1A7-FE6D-BBF4-DE28-E933EDC6C8FB}"/>
                  </a:ext>
                </a:extLst>
              </p:cNvPr>
              <p:cNvSpPr/>
              <p:nvPr/>
            </p:nvSpPr>
            <p:spPr>
              <a:xfrm>
                <a:off x="8953306" y="3282222"/>
                <a:ext cx="121922" cy="148926"/>
              </a:xfrm>
              <a:custGeom>
                <a:avLst/>
                <a:gdLst>
                  <a:gd name="connsiteX0" fmla="*/ 0 w 121922"/>
                  <a:gd name="connsiteY0" fmla="*/ 0 h 148926"/>
                  <a:gd name="connsiteX1" fmla="*/ 120941 w 121922"/>
                  <a:gd name="connsiteY1" fmla="*/ 75060 h 148926"/>
                  <a:gd name="connsiteX2" fmla="*/ 121922 w 121922"/>
                  <a:gd name="connsiteY2" fmla="*/ 148927 h 148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922" h="148926">
                    <a:moveTo>
                      <a:pt x="0" y="0"/>
                    </a:moveTo>
                    <a:lnTo>
                      <a:pt x="120941" y="75060"/>
                    </a:lnTo>
                    <a:lnTo>
                      <a:pt x="121922" y="148927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16">
                <a:extLst>
                  <a:ext uri="{FF2B5EF4-FFF2-40B4-BE49-F238E27FC236}">
                    <a16:creationId xmlns:a16="http://schemas.microsoft.com/office/drawing/2014/main" id="{3468C71C-7919-A105-9E53-AFE539F6E184}"/>
                  </a:ext>
                </a:extLst>
              </p:cNvPr>
              <p:cNvSpPr/>
              <p:nvPr/>
            </p:nvSpPr>
            <p:spPr>
              <a:xfrm>
                <a:off x="8831524" y="3349821"/>
                <a:ext cx="121781" cy="156984"/>
              </a:xfrm>
              <a:custGeom>
                <a:avLst/>
                <a:gdLst>
                  <a:gd name="connsiteX0" fmla="*/ 0 w 121781"/>
                  <a:gd name="connsiteY0" fmla="*/ 0 h 156984"/>
                  <a:gd name="connsiteX1" fmla="*/ 120241 w 121781"/>
                  <a:gd name="connsiteY1" fmla="*/ 81328 h 156984"/>
                  <a:gd name="connsiteX2" fmla="*/ 121782 w 121781"/>
                  <a:gd name="connsiteY2" fmla="*/ 156985 h 156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781" h="156984">
                    <a:moveTo>
                      <a:pt x="0" y="0"/>
                    </a:moveTo>
                    <a:lnTo>
                      <a:pt x="120241" y="81328"/>
                    </a:lnTo>
                    <a:lnTo>
                      <a:pt x="121782" y="156985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17">
                <a:extLst>
                  <a:ext uri="{FF2B5EF4-FFF2-40B4-BE49-F238E27FC236}">
                    <a16:creationId xmlns:a16="http://schemas.microsoft.com/office/drawing/2014/main" id="{F8D9007F-A9C2-A8F6-BD33-ACF680BCE90F}"/>
                  </a:ext>
                </a:extLst>
              </p:cNvPr>
              <p:cNvSpPr/>
              <p:nvPr/>
            </p:nvSpPr>
            <p:spPr>
              <a:xfrm>
                <a:off x="8711144" y="3431149"/>
                <a:ext cx="120800" cy="150269"/>
              </a:xfrm>
              <a:custGeom>
                <a:avLst/>
                <a:gdLst>
                  <a:gd name="connsiteX0" fmla="*/ 0 w 120800"/>
                  <a:gd name="connsiteY0" fmla="*/ 0 h 150269"/>
                  <a:gd name="connsiteX1" fmla="*/ 120380 w 120800"/>
                  <a:gd name="connsiteY1" fmla="*/ 75358 h 150269"/>
                  <a:gd name="connsiteX2" fmla="*/ 120801 w 120800"/>
                  <a:gd name="connsiteY2" fmla="*/ 150269 h 150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800" h="150269">
                    <a:moveTo>
                      <a:pt x="0" y="0"/>
                    </a:moveTo>
                    <a:lnTo>
                      <a:pt x="120380" y="75358"/>
                    </a:lnTo>
                    <a:lnTo>
                      <a:pt x="120801" y="150269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18">
                <a:extLst>
                  <a:ext uri="{FF2B5EF4-FFF2-40B4-BE49-F238E27FC236}">
                    <a16:creationId xmlns:a16="http://schemas.microsoft.com/office/drawing/2014/main" id="{6E951E83-7ACA-671A-86C3-99A386ADAF3B}"/>
                  </a:ext>
                </a:extLst>
              </p:cNvPr>
              <p:cNvSpPr/>
              <p:nvPr/>
            </p:nvSpPr>
            <p:spPr>
              <a:xfrm>
                <a:off x="8588802" y="3506507"/>
                <a:ext cx="122342" cy="149821"/>
              </a:xfrm>
              <a:custGeom>
                <a:avLst/>
                <a:gdLst>
                  <a:gd name="connsiteX0" fmla="*/ 0 w 122342"/>
                  <a:gd name="connsiteY0" fmla="*/ 0 h 149821"/>
                  <a:gd name="connsiteX1" fmla="*/ 119820 w 122342"/>
                  <a:gd name="connsiteY1" fmla="*/ 73717 h 149821"/>
                  <a:gd name="connsiteX2" fmla="*/ 122342 w 122342"/>
                  <a:gd name="connsiteY2" fmla="*/ 149822 h 14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342" h="149821">
                    <a:moveTo>
                      <a:pt x="0" y="0"/>
                    </a:moveTo>
                    <a:lnTo>
                      <a:pt x="119820" y="73717"/>
                    </a:lnTo>
                    <a:lnTo>
                      <a:pt x="122342" y="149822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19">
                <a:extLst>
                  <a:ext uri="{FF2B5EF4-FFF2-40B4-BE49-F238E27FC236}">
                    <a16:creationId xmlns:a16="http://schemas.microsoft.com/office/drawing/2014/main" id="{023F7135-251A-90FE-04B7-FAD9A6DAD21F}"/>
                  </a:ext>
                </a:extLst>
              </p:cNvPr>
              <p:cNvSpPr/>
              <p:nvPr/>
            </p:nvSpPr>
            <p:spPr>
              <a:xfrm>
                <a:off x="8467300" y="3581120"/>
                <a:ext cx="121501" cy="149224"/>
              </a:xfrm>
              <a:custGeom>
                <a:avLst/>
                <a:gdLst>
                  <a:gd name="connsiteX0" fmla="*/ 0 w 121501"/>
                  <a:gd name="connsiteY0" fmla="*/ 0 h 149224"/>
                  <a:gd name="connsiteX1" fmla="*/ 121502 w 121501"/>
                  <a:gd name="connsiteY1" fmla="*/ 74612 h 149224"/>
                  <a:gd name="connsiteX2" fmla="*/ 121502 w 12150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501" h="149224">
                    <a:moveTo>
                      <a:pt x="0" y="0"/>
                    </a:moveTo>
                    <a:lnTo>
                      <a:pt x="121502" y="74612"/>
                    </a:lnTo>
                    <a:lnTo>
                      <a:pt x="121502" y="149225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23">
                <a:extLst>
                  <a:ext uri="{FF2B5EF4-FFF2-40B4-BE49-F238E27FC236}">
                    <a16:creationId xmlns:a16="http://schemas.microsoft.com/office/drawing/2014/main" id="{26401E54-6613-E5F1-6096-5D39B34514B1}"/>
                  </a:ext>
                </a:extLst>
              </p:cNvPr>
              <p:cNvSpPr/>
              <p:nvPr/>
            </p:nvSpPr>
            <p:spPr>
              <a:xfrm>
                <a:off x="8345939" y="3655732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24">
                <a:extLst>
                  <a:ext uri="{FF2B5EF4-FFF2-40B4-BE49-F238E27FC236}">
                    <a16:creationId xmlns:a16="http://schemas.microsoft.com/office/drawing/2014/main" id="{8A9D4CEA-0DB6-552A-F8D7-5B3C4AEF2D96}"/>
                  </a:ext>
                </a:extLst>
              </p:cNvPr>
              <p:cNvSpPr/>
              <p:nvPr/>
            </p:nvSpPr>
            <p:spPr>
              <a:xfrm>
                <a:off x="8224577" y="3730345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9" name="Graphic 6">
              <a:extLst>
                <a:ext uri="{FF2B5EF4-FFF2-40B4-BE49-F238E27FC236}">
                  <a16:creationId xmlns:a16="http://schemas.microsoft.com/office/drawing/2014/main" id="{3CB9CB07-94F2-6826-109D-64D40A69196A}"/>
                </a:ext>
              </a:extLst>
            </p:cNvPr>
            <p:cNvGrpSpPr/>
            <p:nvPr/>
          </p:nvGrpSpPr>
          <p:grpSpPr>
            <a:xfrm>
              <a:off x="7557089" y="2723077"/>
              <a:ext cx="1031712" cy="671511"/>
              <a:chOff x="7557089" y="2723077"/>
              <a:chExt cx="1031712" cy="671511"/>
            </a:xfrm>
            <a:noFill/>
          </p:grpSpPr>
          <p:sp>
            <p:nvSpPr>
              <p:cNvPr id="540" name="Freeform: Shape 28">
                <a:extLst>
                  <a:ext uri="{FF2B5EF4-FFF2-40B4-BE49-F238E27FC236}">
                    <a16:creationId xmlns:a16="http://schemas.microsoft.com/office/drawing/2014/main" id="{AEC2D63C-54F1-F2D4-457F-DAB1E0D5CD6B}"/>
                  </a:ext>
                </a:extLst>
              </p:cNvPr>
              <p:cNvSpPr/>
              <p:nvPr/>
            </p:nvSpPr>
            <p:spPr>
              <a:xfrm>
                <a:off x="7557089" y="3319976"/>
                <a:ext cx="121361" cy="74612"/>
              </a:xfrm>
              <a:custGeom>
                <a:avLst/>
                <a:gdLst>
                  <a:gd name="connsiteX0" fmla="*/ 121361 w 121361"/>
                  <a:gd name="connsiteY0" fmla="*/ 74612 h 74612"/>
                  <a:gd name="connsiteX1" fmla="*/ 0 w 121361"/>
                  <a:gd name="connsiteY1" fmla="*/ 0 h 74612"/>
                  <a:gd name="connsiteX2" fmla="*/ 0 w 121361"/>
                  <a:gd name="connsiteY2" fmla="*/ 74612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74612">
                    <a:moveTo>
                      <a:pt x="121361" y="74612"/>
                    </a:moveTo>
                    <a:lnTo>
                      <a:pt x="0" y="0"/>
                    </a:lnTo>
                    <a:lnTo>
                      <a:pt x="0" y="74612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29">
                <a:extLst>
                  <a:ext uri="{FF2B5EF4-FFF2-40B4-BE49-F238E27FC236}">
                    <a16:creationId xmlns:a16="http://schemas.microsoft.com/office/drawing/2014/main" id="{99DBF0C6-4116-E319-8379-627B33B6814D}"/>
                  </a:ext>
                </a:extLst>
              </p:cNvPr>
              <p:cNvSpPr/>
              <p:nvPr/>
            </p:nvSpPr>
            <p:spPr>
              <a:xfrm>
                <a:off x="7678451" y="3244916"/>
                <a:ext cx="61941" cy="74612"/>
              </a:xfrm>
              <a:custGeom>
                <a:avLst/>
                <a:gdLst>
                  <a:gd name="connsiteX0" fmla="*/ 61942 w 61941"/>
                  <a:gd name="connsiteY0" fmla="*/ 38202 h 74612"/>
                  <a:gd name="connsiteX1" fmla="*/ 0 w 61941"/>
                  <a:gd name="connsiteY1" fmla="*/ 0 h 74612"/>
                  <a:gd name="connsiteX2" fmla="*/ 0 w 61941"/>
                  <a:gd name="connsiteY2" fmla="*/ 74612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941" h="74612">
                    <a:moveTo>
                      <a:pt x="61942" y="38202"/>
                    </a:moveTo>
                    <a:lnTo>
                      <a:pt x="0" y="0"/>
                    </a:lnTo>
                    <a:lnTo>
                      <a:pt x="0" y="74612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30">
                <a:extLst>
                  <a:ext uri="{FF2B5EF4-FFF2-40B4-BE49-F238E27FC236}">
                    <a16:creationId xmlns:a16="http://schemas.microsoft.com/office/drawing/2014/main" id="{27142952-AF6E-E0A9-5F73-7A270B48ED7D}"/>
                  </a:ext>
                </a:extLst>
              </p:cNvPr>
              <p:cNvSpPr/>
              <p:nvPr/>
            </p:nvSpPr>
            <p:spPr>
              <a:xfrm>
                <a:off x="7799812" y="3170751"/>
                <a:ext cx="61941" cy="74612"/>
              </a:xfrm>
              <a:custGeom>
                <a:avLst/>
                <a:gdLst>
                  <a:gd name="connsiteX0" fmla="*/ 61942 w 61941"/>
                  <a:gd name="connsiteY0" fmla="*/ 38052 h 74612"/>
                  <a:gd name="connsiteX1" fmla="*/ 0 w 61941"/>
                  <a:gd name="connsiteY1" fmla="*/ 0 h 74612"/>
                  <a:gd name="connsiteX2" fmla="*/ 0 w 61941"/>
                  <a:gd name="connsiteY2" fmla="*/ 74612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941" h="74612">
                    <a:moveTo>
                      <a:pt x="61942" y="38052"/>
                    </a:moveTo>
                    <a:lnTo>
                      <a:pt x="0" y="0"/>
                    </a:lnTo>
                    <a:lnTo>
                      <a:pt x="0" y="74612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31">
                <a:extLst>
                  <a:ext uri="{FF2B5EF4-FFF2-40B4-BE49-F238E27FC236}">
                    <a16:creationId xmlns:a16="http://schemas.microsoft.com/office/drawing/2014/main" id="{039B49E4-BC30-B3B5-5B36-43469D163402}"/>
                  </a:ext>
                </a:extLst>
              </p:cNvPr>
              <p:cNvSpPr/>
              <p:nvPr/>
            </p:nvSpPr>
            <p:spPr>
              <a:xfrm>
                <a:off x="7921454" y="3096139"/>
                <a:ext cx="61942" cy="74612"/>
              </a:xfrm>
              <a:custGeom>
                <a:avLst/>
                <a:gdLst>
                  <a:gd name="connsiteX0" fmla="*/ 61942 w 61942"/>
                  <a:gd name="connsiteY0" fmla="*/ 38052 h 74612"/>
                  <a:gd name="connsiteX1" fmla="*/ 0 w 61942"/>
                  <a:gd name="connsiteY1" fmla="*/ 0 h 74612"/>
                  <a:gd name="connsiteX2" fmla="*/ 0 w 61942"/>
                  <a:gd name="connsiteY2" fmla="*/ 74612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942" h="74612">
                    <a:moveTo>
                      <a:pt x="61942" y="38052"/>
                    </a:moveTo>
                    <a:lnTo>
                      <a:pt x="0" y="0"/>
                    </a:lnTo>
                    <a:lnTo>
                      <a:pt x="0" y="74612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32">
                <a:extLst>
                  <a:ext uri="{FF2B5EF4-FFF2-40B4-BE49-F238E27FC236}">
                    <a16:creationId xmlns:a16="http://schemas.microsoft.com/office/drawing/2014/main" id="{B0E695BD-3D72-E64E-867F-A76475214216}"/>
                  </a:ext>
                </a:extLst>
              </p:cNvPr>
              <p:cNvSpPr/>
              <p:nvPr/>
            </p:nvSpPr>
            <p:spPr>
              <a:xfrm>
                <a:off x="8042535" y="3021526"/>
                <a:ext cx="60820" cy="74612"/>
              </a:xfrm>
              <a:custGeom>
                <a:avLst/>
                <a:gdLst>
                  <a:gd name="connsiteX0" fmla="*/ 1261 w 60820"/>
                  <a:gd name="connsiteY0" fmla="*/ 74612 h 74612"/>
                  <a:gd name="connsiteX1" fmla="*/ 0 w 60820"/>
                  <a:gd name="connsiteY1" fmla="*/ 0 h 74612"/>
                  <a:gd name="connsiteX2" fmla="*/ 60821 w 60820"/>
                  <a:gd name="connsiteY2" fmla="*/ 37306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20" h="74612">
                    <a:moveTo>
                      <a:pt x="1261" y="74612"/>
                    </a:moveTo>
                    <a:lnTo>
                      <a:pt x="0" y="0"/>
                    </a:lnTo>
                    <a:lnTo>
                      <a:pt x="60821" y="37306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33">
                <a:extLst>
                  <a:ext uri="{FF2B5EF4-FFF2-40B4-BE49-F238E27FC236}">
                    <a16:creationId xmlns:a16="http://schemas.microsoft.com/office/drawing/2014/main" id="{F7E58A96-5CEA-50C2-A0EB-3B370C2784D3}"/>
                  </a:ext>
                </a:extLst>
              </p:cNvPr>
              <p:cNvSpPr/>
              <p:nvPr/>
            </p:nvSpPr>
            <p:spPr>
              <a:xfrm>
                <a:off x="8163897" y="2946914"/>
                <a:ext cx="60680" cy="74612"/>
              </a:xfrm>
              <a:custGeom>
                <a:avLst/>
                <a:gdLst>
                  <a:gd name="connsiteX0" fmla="*/ 0 w 60680"/>
                  <a:gd name="connsiteY0" fmla="*/ 74612 h 74612"/>
                  <a:gd name="connsiteX1" fmla="*/ 0 w 60680"/>
                  <a:gd name="connsiteY1" fmla="*/ 0 h 74612"/>
                  <a:gd name="connsiteX2" fmla="*/ 60681 w 60680"/>
                  <a:gd name="connsiteY2" fmla="*/ 37306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80" h="74612">
                    <a:moveTo>
                      <a:pt x="0" y="74612"/>
                    </a:moveTo>
                    <a:lnTo>
                      <a:pt x="0" y="0"/>
                    </a:lnTo>
                    <a:lnTo>
                      <a:pt x="60681" y="37306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34">
                <a:extLst>
                  <a:ext uri="{FF2B5EF4-FFF2-40B4-BE49-F238E27FC236}">
                    <a16:creationId xmlns:a16="http://schemas.microsoft.com/office/drawing/2014/main" id="{09294F4A-5B5F-127C-76B5-4CD92EBFF268}"/>
                  </a:ext>
                </a:extLst>
              </p:cNvPr>
              <p:cNvSpPr/>
              <p:nvPr/>
            </p:nvSpPr>
            <p:spPr>
              <a:xfrm>
                <a:off x="8285398" y="2872301"/>
                <a:ext cx="60540" cy="74612"/>
              </a:xfrm>
              <a:custGeom>
                <a:avLst/>
                <a:gdLst>
                  <a:gd name="connsiteX0" fmla="*/ 0 w 60540"/>
                  <a:gd name="connsiteY0" fmla="*/ 74612 h 74612"/>
                  <a:gd name="connsiteX1" fmla="*/ 0 w 60540"/>
                  <a:gd name="connsiteY1" fmla="*/ 0 h 74612"/>
                  <a:gd name="connsiteX2" fmla="*/ 60541 w 60540"/>
                  <a:gd name="connsiteY2" fmla="*/ 37306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540" h="74612">
                    <a:moveTo>
                      <a:pt x="0" y="74612"/>
                    </a:moveTo>
                    <a:lnTo>
                      <a:pt x="0" y="0"/>
                    </a:lnTo>
                    <a:lnTo>
                      <a:pt x="60541" y="37306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35">
                <a:extLst>
                  <a:ext uri="{FF2B5EF4-FFF2-40B4-BE49-F238E27FC236}">
                    <a16:creationId xmlns:a16="http://schemas.microsoft.com/office/drawing/2014/main" id="{59FFB3E4-1C8C-7494-D929-C28AA49A50CB}"/>
                  </a:ext>
                </a:extLst>
              </p:cNvPr>
              <p:cNvSpPr/>
              <p:nvPr/>
            </p:nvSpPr>
            <p:spPr>
              <a:xfrm>
                <a:off x="8406619" y="2797689"/>
                <a:ext cx="60820" cy="74612"/>
              </a:xfrm>
              <a:custGeom>
                <a:avLst/>
                <a:gdLst>
                  <a:gd name="connsiteX0" fmla="*/ 0 w 60820"/>
                  <a:gd name="connsiteY0" fmla="*/ 74612 h 74612"/>
                  <a:gd name="connsiteX1" fmla="*/ 140 w 60820"/>
                  <a:gd name="connsiteY1" fmla="*/ 0 h 74612"/>
                  <a:gd name="connsiteX2" fmla="*/ 60821 w 60820"/>
                  <a:gd name="connsiteY2" fmla="*/ 37306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20" h="74612">
                    <a:moveTo>
                      <a:pt x="0" y="74612"/>
                    </a:moveTo>
                    <a:lnTo>
                      <a:pt x="140" y="0"/>
                    </a:lnTo>
                    <a:lnTo>
                      <a:pt x="60821" y="37306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36">
                <a:extLst>
                  <a:ext uri="{FF2B5EF4-FFF2-40B4-BE49-F238E27FC236}">
                    <a16:creationId xmlns:a16="http://schemas.microsoft.com/office/drawing/2014/main" id="{554110F8-DD86-A559-7B3B-5E0F90239D8A}"/>
                  </a:ext>
                </a:extLst>
              </p:cNvPr>
              <p:cNvSpPr/>
              <p:nvPr/>
            </p:nvSpPr>
            <p:spPr>
              <a:xfrm>
                <a:off x="8528121" y="2723077"/>
                <a:ext cx="60680" cy="74612"/>
              </a:xfrm>
              <a:custGeom>
                <a:avLst/>
                <a:gdLst>
                  <a:gd name="connsiteX0" fmla="*/ 0 w 60680"/>
                  <a:gd name="connsiteY0" fmla="*/ 74612 h 74612"/>
                  <a:gd name="connsiteX1" fmla="*/ 0 w 60680"/>
                  <a:gd name="connsiteY1" fmla="*/ 0 h 74612"/>
                  <a:gd name="connsiteX2" fmla="*/ 60681 w 60680"/>
                  <a:gd name="connsiteY2" fmla="*/ 37306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80" h="74612">
                    <a:moveTo>
                      <a:pt x="0" y="74612"/>
                    </a:moveTo>
                    <a:lnTo>
                      <a:pt x="0" y="0"/>
                    </a:lnTo>
                    <a:lnTo>
                      <a:pt x="60681" y="37306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0" name="Graphic 6">
              <a:extLst>
                <a:ext uri="{FF2B5EF4-FFF2-40B4-BE49-F238E27FC236}">
                  <a16:creationId xmlns:a16="http://schemas.microsoft.com/office/drawing/2014/main" id="{21B24E2D-D6E3-17C4-E609-CEF6576801C2}"/>
                </a:ext>
              </a:extLst>
            </p:cNvPr>
            <p:cNvGrpSpPr/>
            <p:nvPr/>
          </p:nvGrpSpPr>
          <p:grpSpPr>
            <a:xfrm>
              <a:off x="7557370" y="3469201"/>
              <a:ext cx="486426" cy="373061"/>
              <a:chOff x="7557370" y="3469201"/>
              <a:chExt cx="486426" cy="373061"/>
            </a:xfrm>
            <a:noFill/>
          </p:grpSpPr>
          <p:sp>
            <p:nvSpPr>
              <p:cNvPr id="536" name="Freeform: Shape 38">
                <a:extLst>
                  <a:ext uri="{FF2B5EF4-FFF2-40B4-BE49-F238E27FC236}">
                    <a16:creationId xmlns:a16="http://schemas.microsoft.com/office/drawing/2014/main" id="{448CDD70-27C2-1F8D-0034-9424090C1AAF}"/>
                  </a:ext>
                </a:extLst>
              </p:cNvPr>
              <p:cNvSpPr/>
              <p:nvPr/>
            </p:nvSpPr>
            <p:spPr>
              <a:xfrm>
                <a:off x="7557370" y="3469201"/>
                <a:ext cx="122342" cy="149821"/>
              </a:xfrm>
              <a:custGeom>
                <a:avLst/>
                <a:gdLst>
                  <a:gd name="connsiteX0" fmla="*/ 122342 w 122342"/>
                  <a:gd name="connsiteY0" fmla="*/ 0 h 149821"/>
                  <a:gd name="connsiteX1" fmla="*/ 2523 w 122342"/>
                  <a:gd name="connsiteY1" fmla="*/ 73717 h 149821"/>
                  <a:gd name="connsiteX2" fmla="*/ 0 w 122342"/>
                  <a:gd name="connsiteY2" fmla="*/ 149822 h 14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342" h="149821">
                    <a:moveTo>
                      <a:pt x="122342" y="0"/>
                    </a:moveTo>
                    <a:lnTo>
                      <a:pt x="2523" y="73717"/>
                    </a:lnTo>
                    <a:lnTo>
                      <a:pt x="0" y="149822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39">
                <a:extLst>
                  <a:ext uri="{FF2B5EF4-FFF2-40B4-BE49-F238E27FC236}">
                    <a16:creationId xmlns:a16="http://schemas.microsoft.com/office/drawing/2014/main" id="{EBB8A434-969B-2C3A-324D-05A43BD1EF4F}"/>
                  </a:ext>
                </a:extLst>
              </p:cNvPr>
              <p:cNvSpPr/>
              <p:nvPr/>
            </p:nvSpPr>
            <p:spPr>
              <a:xfrm>
                <a:off x="7679712" y="3543813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40">
                <a:extLst>
                  <a:ext uri="{FF2B5EF4-FFF2-40B4-BE49-F238E27FC236}">
                    <a16:creationId xmlns:a16="http://schemas.microsoft.com/office/drawing/2014/main" id="{7A5B951D-02D2-F67C-688F-32D184248C65}"/>
                  </a:ext>
                </a:extLst>
              </p:cNvPr>
              <p:cNvSpPr/>
              <p:nvPr/>
            </p:nvSpPr>
            <p:spPr>
              <a:xfrm>
                <a:off x="7801074" y="3618426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41">
                <a:extLst>
                  <a:ext uri="{FF2B5EF4-FFF2-40B4-BE49-F238E27FC236}">
                    <a16:creationId xmlns:a16="http://schemas.microsoft.com/office/drawing/2014/main" id="{29D7DF07-8BBC-8615-348B-8DAA89825748}"/>
                  </a:ext>
                </a:extLst>
              </p:cNvPr>
              <p:cNvSpPr/>
              <p:nvPr/>
            </p:nvSpPr>
            <p:spPr>
              <a:xfrm>
                <a:off x="7922435" y="3693038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1" name="Graphic 6">
              <a:extLst>
                <a:ext uri="{FF2B5EF4-FFF2-40B4-BE49-F238E27FC236}">
                  <a16:creationId xmlns:a16="http://schemas.microsoft.com/office/drawing/2014/main" id="{C4C594AF-F87F-8291-C394-7F82CA7E69EB}"/>
                </a:ext>
              </a:extLst>
            </p:cNvPr>
            <p:cNvGrpSpPr/>
            <p:nvPr/>
          </p:nvGrpSpPr>
          <p:grpSpPr>
            <a:xfrm>
              <a:off x="8711144" y="2723077"/>
              <a:ext cx="423783" cy="298449"/>
              <a:chOff x="8711144" y="2723077"/>
              <a:chExt cx="423783" cy="298449"/>
            </a:xfrm>
            <a:noFill/>
          </p:grpSpPr>
          <p:sp>
            <p:nvSpPr>
              <p:cNvPr id="532" name="Freeform: Shape 43">
                <a:extLst>
                  <a:ext uri="{FF2B5EF4-FFF2-40B4-BE49-F238E27FC236}">
                    <a16:creationId xmlns:a16="http://schemas.microsoft.com/office/drawing/2014/main" id="{099AC965-F28B-EEA8-66BC-D17A1003BE71}"/>
                  </a:ext>
                </a:extLst>
              </p:cNvPr>
              <p:cNvSpPr/>
              <p:nvPr/>
            </p:nvSpPr>
            <p:spPr>
              <a:xfrm>
                <a:off x="8711144" y="2723077"/>
                <a:ext cx="59699" cy="74612"/>
              </a:xfrm>
              <a:custGeom>
                <a:avLst/>
                <a:gdLst>
                  <a:gd name="connsiteX0" fmla="*/ 0 w 59699"/>
                  <a:gd name="connsiteY0" fmla="*/ 36560 h 74612"/>
                  <a:gd name="connsiteX1" fmla="*/ 59700 w 59699"/>
                  <a:gd name="connsiteY1" fmla="*/ 0 h 74612"/>
                  <a:gd name="connsiteX2" fmla="*/ 59700 w 59699"/>
                  <a:gd name="connsiteY2" fmla="*/ 74612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699" h="74612">
                    <a:moveTo>
                      <a:pt x="0" y="36560"/>
                    </a:moveTo>
                    <a:lnTo>
                      <a:pt x="59700" y="0"/>
                    </a:lnTo>
                    <a:lnTo>
                      <a:pt x="59700" y="74612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44">
                <a:extLst>
                  <a:ext uri="{FF2B5EF4-FFF2-40B4-BE49-F238E27FC236}">
                    <a16:creationId xmlns:a16="http://schemas.microsoft.com/office/drawing/2014/main" id="{3B388D22-103E-F8D5-F2BB-33C5A8E8780D}"/>
                  </a:ext>
                </a:extLst>
              </p:cNvPr>
              <p:cNvSpPr/>
              <p:nvPr/>
            </p:nvSpPr>
            <p:spPr>
              <a:xfrm>
                <a:off x="8831524" y="2797838"/>
                <a:ext cx="60961" cy="74463"/>
              </a:xfrm>
              <a:custGeom>
                <a:avLst/>
                <a:gdLst>
                  <a:gd name="connsiteX0" fmla="*/ 0 w 60961"/>
                  <a:gd name="connsiteY0" fmla="*/ 37157 h 74463"/>
                  <a:gd name="connsiteX1" fmla="*/ 60961 w 60961"/>
                  <a:gd name="connsiteY1" fmla="*/ 0 h 74463"/>
                  <a:gd name="connsiteX2" fmla="*/ 60961 w 60961"/>
                  <a:gd name="connsiteY2" fmla="*/ 74463 h 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961" h="74463">
                    <a:moveTo>
                      <a:pt x="0" y="37157"/>
                    </a:moveTo>
                    <a:lnTo>
                      <a:pt x="60961" y="0"/>
                    </a:lnTo>
                    <a:lnTo>
                      <a:pt x="60961" y="74463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45">
                <a:extLst>
                  <a:ext uri="{FF2B5EF4-FFF2-40B4-BE49-F238E27FC236}">
                    <a16:creationId xmlns:a16="http://schemas.microsoft.com/office/drawing/2014/main" id="{12D44D88-7656-8ABE-5455-AA583B601270}"/>
                  </a:ext>
                </a:extLst>
              </p:cNvPr>
              <p:cNvSpPr/>
              <p:nvPr/>
            </p:nvSpPr>
            <p:spPr>
              <a:xfrm>
                <a:off x="8952886" y="2872749"/>
                <a:ext cx="61381" cy="74164"/>
              </a:xfrm>
              <a:custGeom>
                <a:avLst/>
                <a:gdLst>
                  <a:gd name="connsiteX0" fmla="*/ 0 w 61381"/>
                  <a:gd name="connsiteY0" fmla="*/ 36859 h 74164"/>
                  <a:gd name="connsiteX1" fmla="*/ 61381 w 61381"/>
                  <a:gd name="connsiteY1" fmla="*/ 0 h 74164"/>
                  <a:gd name="connsiteX2" fmla="*/ 60681 w 61381"/>
                  <a:gd name="connsiteY2" fmla="*/ 74165 h 74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381" h="74164">
                    <a:moveTo>
                      <a:pt x="0" y="36859"/>
                    </a:moveTo>
                    <a:lnTo>
                      <a:pt x="61381" y="0"/>
                    </a:lnTo>
                    <a:lnTo>
                      <a:pt x="60681" y="74165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46">
                <a:extLst>
                  <a:ext uri="{FF2B5EF4-FFF2-40B4-BE49-F238E27FC236}">
                    <a16:creationId xmlns:a16="http://schemas.microsoft.com/office/drawing/2014/main" id="{A7CD5AD6-4846-E266-2E9B-96D7D302E0AF}"/>
                  </a:ext>
                </a:extLst>
              </p:cNvPr>
              <p:cNvSpPr/>
              <p:nvPr/>
            </p:nvSpPr>
            <p:spPr>
              <a:xfrm>
                <a:off x="9074247" y="2947212"/>
                <a:ext cx="60680" cy="74314"/>
              </a:xfrm>
              <a:custGeom>
                <a:avLst/>
                <a:gdLst>
                  <a:gd name="connsiteX0" fmla="*/ 0 w 60680"/>
                  <a:gd name="connsiteY0" fmla="*/ 37008 h 74314"/>
                  <a:gd name="connsiteX1" fmla="*/ 60120 w 60680"/>
                  <a:gd name="connsiteY1" fmla="*/ 0 h 74314"/>
                  <a:gd name="connsiteX2" fmla="*/ 60681 w 60680"/>
                  <a:gd name="connsiteY2" fmla="*/ 74314 h 7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80" h="74314">
                    <a:moveTo>
                      <a:pt x="0" y="37008"/>
                    </a:moveTo>
                    <a:lnTo>
                      <a:pt x="60120" y="0"/>
                    </a:lnTo>
                    <a:lnTo>
                      <a:pt x="60681" y="74314"/>
                    </a:lnTo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06024F04-1607-6CA1-F4C5-5412CAE0EE3D}"/>
              </a:ext>
            </a:extLst>
          </p:cNvPr>
          <p:cNvGrpSpPr/>
          <p:nvPr/>
        </p:nvGrpSpPr>
        <p:grpSpPr>
          <a:xfrm>
            <a:off x="7277263" y="3057649"/>
            <a:ext cx="1015950" cy="690877"/>
            <a:chOff x="8828441" y="2198253"/>
            <a:chExt cx="1151392" cy="782982"/>
          </a:xfrm>
          <a:noFill/>
        </p:grpSpPr>
        <p:grpSp>
          <p:nvGrpSpPr>
            <p:cNvPr id="517" name="Graphic 6">
              <a:extLst>
                <a:ext uri="{FF2B5EF4-FFF2-40B4-BE49-F238E27FC236}">
                  <a16:creationId xmlns:a16="http://schemas.microsoft.com/office/drawing/2014/main" id="{A68A8233-BE96-F20A-DAD1-0922219EBBA1}"/>
                </a:ext>
              </a:extLst>
            </p:cNvPr>
            <p:cNvGrpSpPr/>
            <p:nvPr/>
          </p:nvGrpSpPr>
          <p:grpSpPr>
            <a:xfrm>
              <a:off x="9312906" y="2497001"/>
              <a:ext cx="666927" cy="484234"/>
              <a:chOff x="9312906" y="2497001"/>
              <a:chExt cx="666927" cy="484234"/>
            </a:xfrm>
            <a:noFill/>
          </p:grpSpPr>
          <p:sp>
            <p:nvSpPr>
              <p:cNvPr id="522" name="Freeform: Shape 49">
                <a:extLst>
                  <a:ext uri="{FF2B5EF4-FFF2-40B4-BE49-F238E27FC236}">
                    <a16:creationId xmlns:a16="http://schemas.microsoft.com/office/drawing/2014/main" id="{9283A415-8847-CF51-107F-A7B2DDF154A1}"/>
                  </a:ext>
                </a:extLst>
              </p:cNvPr>
              <p:cNvSpPr/>
              <p:nvPr/>
            </p:nvSpPr>
            <p:spPr>
              <a:xfrm>
                <a:off x="9312906" y="2497001"/>
                <a:ext cx="666927" cy="484234"/>
              </a:xfrm>
              <a:custGeom>
                <a:avLst/>
                <a:gdLst>
                  <a:gd name="connsiteX0" fmla="*/ 666927 w 666927"/>
                  <a:gd name="connsiteY0" fmla="*/ 149225 h 484234"/>
                  <a:gd name="connsiteX1" fmla="*/ 424204 w 666927"/>
                  <a:gd name="connsiteY1" fmla="*/ 0 h 484234"/>
                  <a:gd name="connsiteX2" fmla="*/ 0 w 666927"/>
                  <a:gd name="connsiteY2" fmla="*/ 260845 h 484234"/>
                  <a:gd name="connsiteX3" fmla="*/ 0 w 666927"/>
                  <a:gd name="connsiteY3" fmla="*/ 336054 h 484234"/>
                  <a:gd name="connsiteX4" fmla="*/ 243283 w 666927"/>
                  <a:gd name="connsiteY4" fmla="*/ 484235 h 484234"/>
                  <a:gd name="connsiteX5" fmla="*/ 666927 w 666927"/>
                  <a:gd name="connsiteY5" fmla="*/ 223837 h 484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6927" h="484234">
                    <a:moveTo>
                      <a:pt x="666927" y="149225"/>
                    </a:moveTo>
                    <a:lnTo>
                      <a:pt x="424204" y="0"/>
                    </a:lnTo>
                    <a:lnTo>
                      <a:pt x="0" y="260845"/>
                    </a:lnTo>
                    <a:lnTo>
                      <a:pt x="0" y="336054"/>
                    </a:lnTo>
                    <a:lnTo>
                      <a:pt x="243283" y="484235"/>
                    </a:lnTo>
                    <a:lnTo>
                      <a:pt x="666927" y="223837"/>
                    </a:lnTo>
                    <a:close/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0">
                <a:extLst>
                  <a:ext uri="{FF2B5EF4-FFF2-40B4-BE49-F238E27FC236}">
                    <a16:creationId xmlns:a16="http://schemas.microsoft.com/office/drawing/2014/main" id="{1888803E-5446-F1E3-7272-3BDCF86C697D}"/>
                  </a:ext>
                </a:extLst>
              </p:cNvPr>
              <p:cNvSpPr/>
              <p:nvPr/>
            </p:nvSpPr>
            <p:spPr>
              <a:xfrm>
                <a:off x="9556189" y="2646226"/>
                <a:ext cx="423643" cy="335009"/>
              </a:xfrm>
              <a:custGeom>
                <a:avLst/>
                <a:gdLst>
                  <a:gd name="connsiteX0" fmla="*/ 423644 w 423643"/>
                  <a:gd name="connsiteY0" fmla="*/ 74612 h 335009"/>
                  <a:gd name="connsiteX1" fmla="*/ 0 w 423643"/>
                  <a:gd name="connsiteY1" fmla="*/ 335010 h 335009"/>
                  <a:gd name="connsiteX2" fmla="*/ 0 w 423643"/>
                  <a:gd name="connsiteY2" fmla="*/ 260397 h 335009"/>
                  <a:gd name="connsiteX3" fmla="*/ 423644 w 423643"/>
                  <a:gd name="connsiteY3" fmla="*/ 0 h 335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643" h="335009">
                    <a:moveTo>
                      <a:pt x="423644" y="74612"/>
                    </a:moveTo>
                    <a:lnTo>
                      <a:pt x="0" y="335010"/>
                    </a:lnTo>
                    <a:lnTo>
                      <a:pt x="0" y="260397"/>
                    </a:lnTo>
                    <a:lnTo>
                      <a:pt x="423644" y="0"/>
                    </a:lnTo>
                    <a:close/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1">
                <a:extLst>
                  <a:ext uri="{FF2B5EF4-FFF2-40B4-BE49-F238E27FC236}">
                    <a16:creationId xmlns:a16="http://schemas.microsoft.com/office/drawing/2014/main" id="{A1F1F92E-75D8-C73D-F334-5D6091E92192}"/>
                  </a:ext>
                </a:extLst>
              </p:cNvPr>
              <p:cNvSpPr/>
              <p:nvPr/>
            </p:nvSpPr>
            <p:spPr>
              <a:xfrm>
                <a:off x="9312906" y="2757846"/>
                <a:ext cx="243283" cy="223389"/>
              </a:xfrm>
              <a:custGeom>
                <a:avLst/>
                <a:gdLst>
                  <a:gd name="connsiteX0" fmla="*/ 243283 w 243283"/>
                  <a:gd name="connsiteY0" fmla="*/ 223390 h 223389"/>
                  <a:gd name="connsiteX1" fmla="*/ 0 w 243283"/>
                  <a:gd name="connsiteY1" fmla="*/ 75209 h 223389"/>
                  <a:gd name="connsiteX2" fmla="*/ 0 w 243283"/>
                  <a:gd name="connsiteY2" fmla="*/ 0 h 223389"/>
                  <a:gd name="connsiteX3" fmla="*/ 243283 w 243283"/>
                  <a:gd name="connsiteY3" fmla="*/ 148777 h 223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283" h="223389">
                    <a:moveTo>
                      <a:pt x="243283" y="223390"/>
                    </a:moveTo>
                    <a:lnTo>
                      <a:pt x="0" y="75209"/>
                    </a:lnTo>
                    <a:lnTo>
                      <a:pt x="0" y="0"/>
                    </a:lnTo>
                    <a:lnTo>
                      <a:pt x="243283" y="148777"/>
                    </a:lnTo>
                    <a:close/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8" name="Graphic 6">
              <a:extLst>
                <a:ext uri="{FF2B5EF4-FFF2-40B4-BE49-F238E27FC236}">
                  <a16:creationId xmlns:a16="http://schemas.microsoft.com/office/drawing/2014/main" id="{620C67BC-D068-0CE0-06FE-38F2DE2C1A79}"/>
                </a:ext>
              </a:extLst>
            </p:cNvPr>
            <p:cNvGrpSpPr/>
            <p:nvPr/>
          </p:nvGrpSpPr>
          <p:grpSpPr>
            <a:xfrm>
              <a:off x="8828441" y="2198253"/>
              <a:ext cx="667067" cy="484384"/>
              <a:chOff x="8828441" y="2198253"/>
              <a:chExt cx="667067" cy="484384"/>
            </a:xfrm>
            <a:noFill/>
          </p:grpSpPr>
          <p:sp>
            <p:nvSpPr>
              <p:cNvPr id="519" name="Freeform: Shape 53">
                <a:extLst>
                  <a:ext uri="{FF2B5EF4-FFF2-40B4-BE49-F238E27FC236}">
                    <a16:creationId xmlns:a16="http://schemas.microsoft.com/office/drawing/2014/main" id="{2EA65DE4-345A-3151-24D0-B36F30E59F14}"/>
                  </a:ext>
                </a:extLst>
              </p:cNvPr>
              <p:cNvSpPr/>
              <p:nvPr/>
            </p:nvSpPr>
            <p:spPr>
              <a:xfrm>
                <a:off x="8828441" y="2198253"/>
                <a:ext cx="667067" cy="484383"/>
              </a:xfrm>
              <a:custGeom>
                <a:avLst/>
                <a:gdLst>
                  <a:gd name="connsiteX0" fmla="*/ 667067 w 667067"/>
                  <a:gd name="connsiteY0" fmla="*/ 149225 h 484383"/>
                  <a:gd name="connsiteX1" fmla="*/ 424345 w 667067"/>
                  <a:gd name="connsiteY1" fmla="*/ 0 h 484383"/>
                  <a:gd name="connsiteX2" fmla="*/ 0 w 667067"/>
                  <a:gd name="connsiteY2" fmla="*/ 260845 h 484383"/>
                  <a:gd name="connsiteX3" fmla="*/ 0 w 667067"/>
                  <a:gd name="connsiteY3" fmla="*/ 336054 h 484383"/>
                  <a:gd name="connsiteX4" fmla="*/ 243284 w 667067"/>
                  <a:gd name="connsiteY4" fmla="*/ 484384 h 484383"/>
                  <a:gd name="connsiteX5" fmla="*/ 667067 w 667067"/>
                  <a:gd name="connsiteY5" fmla="*/ 223837 h 48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7067" h="484383">
                    <a:moveTo>
                      <a:pt x="667067" y="149225"/>
                    </a:moveTo>
                    <a:lnTo>
                      <a:pt x="424345" y="0"/>
                    </a:lnTo>
                    <a:lnTo>
                      <a:pt x="0" y="260845"/>
                    </a:lnTo>
                    <a:lnTo>
                      <a:pt x="0" y="336054"/>
                    </a:lnTo>
                    <a:lnTo>
                      <a:pt x="243284" y="484384"/>
                    </a:lnTo>
                    <a:lnTo>
                      <a:pt x="667067" y="223837"/>
                    </a:lnTo>
                    <a:close/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4">
                <a:extLst>
                  <a:ext uri="{FF2B5EF4-FFF2-40B4-BE49-F238E27FC236}">
                    <a16:creationId xmlns:a16="http://schemas.microsoft.com/office/drawing/2014/main" id="{84861E6C-909F-C372-D994-D949BFDD2B8E}"/>
                  </a:ext>
                </a:extLst>
              </p:cNvPr>
              <p:cNvSpPr/>
              <p:nvPr/>
            </p:nvSpPr>
            <p:spPr>
              <a:xfrm>
                <a:off x="9071725" y="2347478"/>
                <a:ext cx="423783" cy="335159"/>
              </a:xfrm>
              <a:custGeom>
                <a:avLst/>
                <a:gdLst>
                  <a:gd name="connsiteX0" fmla="*/ 423784 w 423783"/>
                  <a:gd name="connsiteY0" fmla="*/ 74612 h 335159"/>
                  <a:gd name="connsiteX1" fmla="*/ 0 w 423783"/>
                  <a:gd name="connsiteY1" fmla="*/ 335159 h 335159"/>
                  <a:gd name="connsiteX2" fmla="*/ 0 w 423783"/>
                  <a:gd name="connsiteY2" fmla="*/ 260547 h 335159"/>
                  <a:gd name="connsiteX3" fmla="*/ 423784 w 423783"/>
                  <a:gd name="connsiteY3" fmla="*/ 0 h 33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783" h="335159">
                    <a:moveTo>
                      <a:pt x="423784" y="74612"/>
                    </a:moveTo>
                    <a:lnTo>
                      <a:pt x="0" y="335159"/>
                    </a:lnTo>
                    <a:lnTo>
                      <a:pt x="0" y="260547"/>
                    </a:lnTo>
                    <a:lnTo>
                      <a:pt x="423784" y="0"/>
                    </a:lnTo>
                    <a:close/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5">
                <a:extLst>
                  <a:ext uri="{FF2B5EF4-FFF2-40B4-BE49-F238E27FC236}">
                    <a16:creationId xmlns:a16="http://schemas.microsoft.com/office/drawing/2014/main" id="{1C0BF92E-BD00-8055-C29E-F0EE3C6B118B}"/>
                  </a:ext>
                </a:extLst>
              </p:cNvPr>
              <p:cNvSpPr/>
              <p:nvPr/>
            </p:nvSpPr>
            <p:spPr>
              <a:xfrm>
                <a:off x="8828441" y="2459098"/>
                <a:ext cx="243283" cy="223538"/>
              </a:xfrm>
              <a:custGeom>
                <a:avLst/>
                <a:gdLst>
                  <a:gd name="connsiteX0" fmla="*/ 243284 w 243283"/>
                  <a:gd name="connsiteY0" fmla="*/ 223539 h 223538"/>
                  <a:gd name="connsiteX1" fmla="*/ 0 w 243283"/>
                  <a:gd name="connsiteY1" fmla="*/ 75209 h 223538"/>
                  <a:gd name="connsiteX2" fmla="*/ 0 w 243283"/>
                  <a:gd name="connsiteY2" fmla="*/ 0 h 223538"/>
                  <a:gd name="connsiteX3" fmla="*/ 243284 w 243283"/>
                  <a:gd name="connsiteY3" fmla="*/ 148927 h 22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283" h="223538">
                    <a:moveTo>
                      <a:pt x="243284" y="223539"/>
                    </a:moveTo>
                    <a:lnTo>
                      <a:pt x="0" y="75209"/>
                    </a:lnTo>
                    <a:lnTo>
                      <a:pt x="0" y="0"/>
                    </a:lnTo>
                    <a:lnTo>
                      <a:pt x="243284" y="148927"/>
                    </a:lnTo>
                    <a:close/>
                  </a:path>
                </a:pathLst>
              </a:custGeom>
              <a:noFill/>
              <a:ln w="42026" cap="rnd">
                <a:solidFill>
                  <a:srgbClr val="8B73E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99DEA57-D26D-BAD0-D7DD-1479B4A4DD86}"/>
              </a:ext>
            </a:extLst>
          </p:cNvPr>
          <p:cNvGrpSpPr/>
          <p:nvPr/>
        </p:nvGrpSpPr>
        <p:grpSpPr>
          <a:xfrm>
            <a:off x="3902228" y="2182298"/>
            <a:ext cx="4445283" cy="3772760"/>
            <a:chOff x="5003455" y="1206206"/>
            <a:chExt cx="5037900" cy="4275740"/>
          </a:xfrm>
          <a:noFill/>
        </p:grpSpPr>
        <p:sp>
          <p:nvSpPr>
            <p:cNvPr id="460" name="Freeform: Shape 57">
              <a:extLst>
                <a:ext uri="{FF2B5EF4-FFF2-40B4-BE49-F238E27FC236}">
                  <a16:creationId xmlns:a16="http://schemas.microsoft.com/office/drawing/2014/main" id="{2BBB4F8A-284B-03B2-27AE-84EF6E5A73E8}"/>
                </a:ext>
              </a:extLst>
            </p:cNvPr>
            <p:cNvSpPr/>
            <p:nvPr/>
          </p:nvSpPr>
          <p:spPr>
            <a:xfrm>
              <a:off x="9042506" y="4013417"/>
              <a:ext cx="171391" cy="105367"/>
            </a:xfrm>
            <a:custGeom>
              <a:avLst/>
              <a:gdLst>
                <a:gd name="connsiteX0" fmla="*/ 25006 w 171391"/>
                <a:gd name="connsiteY0" fmla="*/ 15378 h 105367"/>
                <a:gd name="connsiteX1" fmla="*/ 25006 w 171391"/>
                <a:gd name="connsiteY1" fmla="*/ 89990 h 105367"/>
                <a:gd name="connsiteX2" fmla="*/ 146367 w 171391"/>
                <a:gd name="connsiteY2" fmla="*/ 89990 h 105367"/>
                <a:gd name="connsiteX3" fmla="*/ 146367 w 171391"/>
                <a:gd name="connsiteY3" fmla="*/ 15378 h 105367"/>
                <a:gd name="connsiteX4" fmla="*/ 25006 w 171391"/>
                <a:gd name="connsiteY4" fmla="*/ 15378 h 10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91" h="105367">
                  <a:moveTo>
                    <a:pt x="25006" y="15378"/>
                  </a:moveTo>
                  <a:cubicBezTo>
                    <a:pt x="-8348" y="35822"/>
                    <a:pt x="-8348" y="69397"/>
                    <a:pt x="25006" y="89990"/>
                  </a:cubicBezTo>
                  <a:cubicBezTo>
                    <a:pt x="63166" y="110494"/>
                    <a:pt x="108207" y="110494"/>
                    <a:pt x="146367" y="89990"/>
                  </a:cubicBezTo>
                  <a:cubicBezTo>
                    <a:pt x="179720" y="69397"/>
                    <a:pt x="179720" y="35822"/>
                    <a:pt x="146367" y="15378"/>
                  </a:cubicBezTo>
                  <a:cubicBezTo>
                    <a:pt x="108207" y="-5126"/>
                    <a:pt x="63166" y="-5126"/>
                    <a:pt x="25006" y="15378"/>
                  </a:cubicBezTo>
                  <a:close/>
                </a:path>
              </a:pathLst>
            </a:custGeom>
            <a:noFill/>
            <a:ln w="42026" cap="flat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58">
              <a:extLst>
                <a:ext uri="{FF2B5EF4-FFF2-40B4-BE49-F238E27FC236}">
                  <a16:creationId xmlns:a16="http://schemas.microsoft.com/office/drawing/2014/main" id="{06537741-4547-0042-D786-8C5920DF91FF}"/>
                </a:ext>
              </a:extLst>
            </p:cNvPr>
            <p:cNvSpPr/>
            <p:nvPr/>
          </p:nvSpPr>
          <p:spPr>
            <a:xfrm>
              <a:off x="8653827" y="3775112"/>
              <a:ext cx="414254" cy="253682"/>
            </a:xfrm>
            <a:custGeom>
              <a:avLst/>
              <a:gdLst>
                <a:gd name="connsiteX0" fmla="*/ 0 w 414254"/>
                <a:gd name="connsiteY0" fmla="*/ 0 h 253682"/>
                <a:gd name="connsiteX1" fmla="*/ 414254 w 414254"/>
                <a:gd name="connsiteY1" fmla="*/ 253682 h 25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4254" h="253682">
                  <a:moveTo>
                    <a:pt x="0" y="0"/>
                  </a:moveTo>
                  <a:lnTo>
                    <a:pt x="414254" y="253682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59">
              <a:extLst>
                <a:ext uri="{FF2B5EF4-FFF2-40B4-BE49-F238E27FC236}">
                  <a16:creationId xmlns:a16="http://schemas.microsoft.com/office/drawing/2014/main" id="{BD732CB5-84F3-3D0C-60A0-337C42A16219}"/>
                </a:ext>
              </a:extLst>
            </p:cNvPr>
            <p:cNvSpPr/>
            <p:nvPr/>
          </p:nvSpPr>
          <p:spPr>
            <a:xfrm>
              <a:off x="7636619" y="4795057"/>
              <a:ext cx="171391" cy="105367"/>
            </a:xfrm>
            <a:custGeom>
              <a:avLst/>
              <a:gdLst>
                <a:gd name="connsiteX0" fmla="*/ 25005 w 171391"/>
                <a:gd name="connsiteY0" fmla="*/ 15378 h 105367"/>
                <a:gd name="connsiteX1" fmla="*/ 25005 w 171391"/>
                <a:gd name="connsiteY1" fmla="*/ 89990 h 105367"/>
                <a:gd name="connsiteX2" fmla="*/ 146367 w 171391"/>
                <a:gd name="connsiteY2" fmla="*/ 89990 h 105367"/>
                <a:gd name="connsiteX3" fmla="*/ 146367 w 171391"/>
                <a:gd name="connsiteY3" fmla="*/ 15378 h 105367"/>
                <a:gd name="connsiteX4" fmla="*/ 25005 w 171391"/>
                <a:gd name="connsiteY4" fmla="*/ 15378 h 10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91" h="105367">
                  <a:moveTo>
                    <a:pt x="25005" y="15378"/>
                  </a:moveTo>
                  <a:cubicBezTo>
                    <a:pt x="-8348" y="35821"/>
                    <a:pt x="-8348" y="69397"/>
                    <a:pt x="25005" y="89990"/>
                  </a:cubicBezTo>
                  <a:cubicBezTo>
                    <a:pt x="63166" y="110494"/>
                    <a:pt x="108207" y="110494"/>
                    <a:pt x="146367" y="89990"/>
                  </a:cubicBezTo>
                  <a:cubicBezTo>
                    <a:pt x="179720" y="69397"/>
                    <a:pt x="179720" y="35821"/>
                    <a:pt x="146367" y="15378"/>
                  </a:cubicBezTo>
                  <a:cubicBezTo>
                    <a:pt x="108207" y="-5126"/>
                    <a:pt x="63166" y="-5126"/>
                    <a:pt x="25005" y="15378"/>
                  </a:cubicBezTo>
                  <a:close/>
                </a:path>
              </a:pathLst>
            </a:custGeom>
            <a:noFill/>
            <a:ln w="42026" cap="flat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60">
              <a:extLst>
                <a:ext uri="{FF2B5EF4-FFF2-40B4-BE49-F238E27FC236}">
                  <a16:creationId xmlns:a16="http://schemas.microsoft.com/office/drawing/2014/main" id="{D98F30BE-BFA0-437F-5661-935B0198DB29}"/>
                </a:ext>
              </a:extLst>
            </p:cNvPr>
            <p:cNvSpPr/>
            <p:nvPr/>
          </p:nvSpPr>
          <p:spPr>
            <a:xfrm>
              <a:off x="7177310" y="4511985"/>
              <a:ext cx="484464" cy="298449"/>
            </a:xfrm>
            <a:custGeom>
              <a:avLst/>
              <a:gdLst>
                <a:gd name="connsiteX0" fmla="*/ 0 w 484464"/>
                <a:gd name="connsiteY0" fmla="*/ 0 h 298449"/>
                <a:gd name="connsiteX1" fmla="*/ 484465 w 484464"/>
                <a:gd name="connsiteY1" fmla="*/ 298450 h 29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464" h="298449">
                  <a:moveTo>
                    <a:pt x="0" y="0"/>
                  </a:moveTo>
                  <a:lnTo>
                    <a:pt x="484465" y="298450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61">
              <a:extLst>
                <a:ext uri="{FF2B5EF4-FFF2-40B4-BE49-F238E27FC236}">
                  <a16:creationId xmlns:a16="http://schemas.microsoft.com/office/drawing/2014/main" id="{FA52E700-4277-A459-D935-04DBE729A220}"/>
                </a:ext>
              </a:extLst>
            </p:cNvPr>
            <p:cNvSpPr/>
            <p:nvPr/>
          </p:nvSpPr>
          <p:spPr>
            <a:xfrm>
              <a:off x="7430823" y="3923143"/>
              <a:ext cx="1334975" cy="737320"/>
            </a:xfrm>
            <a:custGeom>
              <a:avLst/>
              <a:gdLst>
                <a:gd name="connsiteX0" fmla="*/ 981402 w 1334975"/>
                <a:gd name="connsiteY0" fmla="*/ 0 h 737320"/>
                <a:gd name="connsiteX1" fmla="*/ 1334976 w 1334975"/>
                <a:gd name="connsiteY1" fmla="*/ 215779 h 737320"/>
                <a:gd name="connsiteX2" fmla="*/ 486707 w 1334975"/>
                <a:gd name="connsiteY2" fmla="*/ 737320 h 737320"/>
                <a:gd name="connsiteX3" fmla="*/ 0 w 1334975"/>
                <a:gd name="connsiteY3" fmla="*/ 439616 h 73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4975" h="737320">
                  <a:moveTo>
                    <a:pt x="981402" y="0"/>
                  </a:moveTo>
                  <a:lnTo>
                    <a:pt x="1334976" y="215779"/>
                  </a:lnTo>
                  <a:lnTo>
                    <a:pt x="486707" y="737320"/>
                  </a:lnTo>
                  <a:lnTo>
                    <a:pt x="0" y="439616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62">
              <a:extLst>
                <a:ext uri="{FF2B5EF4-FFF2-40B4-BE49-F238E27FC236}">
                  <a16:creationId xmlns:a16="http://schemas.microsoft.com/office/drawing/2014/main" id="{5C6E0266-E15F-0871-D172-7603CAA64AA5}"/>
                </a:ext>
              </a:extLst>
            </p:cNvPr>
            <p:cNvSpPr/>
            <p:nvPr/>
          </p:nvSpPr>
          <p:spPr>
            <a:xfrm>
              <a:off x="7309462" y="3847934"/>
              <a:ext cx="1699200" cy="963246"/>
            </a:xfrm>
            <a:custGeom>
              <a:avLst/>
              <a:gdLst>
                <a:gd name="connsiteX0" fmla="*/ 0 w 1699200"/>
                <a:gd name="connsiteY0" fmla="*/ 589438 h 963246"/>
                <a:gd name="connsiteX1" fmla="*/ 608068 w 1699200"/>
                <a:gd name="connsiteY1" fmla="*/ 963247 h 963246"/>
                <a:gd name="connsiteX2" fmla="*/ 1699200 w 1699200"/>
                <a:gd name="connsiteY2" fmla="*/ 290989 h 963246"/>
                <a:gd name="connsiteX3" fmla="*/ 1223004 w 1699200"/>
                <a:gd name="connsiteY3" fmla="*/ 0 h 96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9200" h="963246">
                  <a:moveTo>
                    <a:pt x="0" y="589438"/>
                  </a:moveTo>
                  <a:lnTo>
                    <a:pt x="608068" y="963247"/>
                  </a:lnTo>
                  <a:lnTo>
                    <a:pt x="1699200" y="290989"/>
                  </a:lnTo>
                  <a:lnTo>
                    <a:pt x="1223004" y="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63">
              <a:extLst>
                <a:ext uri="{FF2B5EF4-FFF2-40B4-BE49-F238E27FC236}">
                  <a16:creationId xmlns:a16="http://schemas.microsoft.com/office/drawing/2014/main" id="{77F66F0B-4C18-E25F-1663-8422DABF098F}"/>
                </a:ext>
              </a:extLst>
            </p:cNvPr>
            <p:cNvSpPr/>
            <p:nvPr/>
          </p:nvSpPr>
          <p:spPr>
            <a:xfrm>
              <a:off x="7066739" y="3698709"/>
              <a:ext cx="2302923" cy="1335562"/>
            </a:xfrm>
            <a:custGeom>
              <a:avLst/>
              <a:gdLst>
                <a:gd name="connsiteX0" fmla="*/ 1708449 w 2302923"/>
                <a:gd name="connsiteY0" fmla="*/ 0 h 1335562"/>
                <a:gd name="connsiteX1" fmla="*/ 2302924 w 2302923"/>
                <a:gd name="connsiteY1" fmla="*/ 367392 h 1335562"/>
                <a:gd name="connsiteX2" fmla="*/ 728168 w 2302923"/>
                <a:gd name="connsiteY2" fmla="*/ 1335563 h 1335562"/>
                <a:gd name="connsiteX3" fmla="*/ 0 w 2302923"/>
                <a:gd name="connsiteY3" fmla="*/ 887888 h 13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2923" h="1335562">
                  <a:moveTo>
                    <a:pt x="1708449" y="0"/>
                  </a:moveTo>
                  <a:lnTo>
                    <a:pt x="2302924" y="367392"/>
                  </a:lnTo>
                  <a:lnTo>
                    <a:pt x="728168" y="1335563"/>
                  </a:lnTo>
                  <a:lnTo>
                    <a:pt x="0" y="887888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64">
              <a:extLst>
                <a:ext uri="{FF2B5EF4-FFF2-40B4-BE49-F238E27FC236}">
                  <a16:creationId xmlns:a16="http://schemas.microsoft.com/office/drawing/2014/main" id="{BC212BFA-BECE-613D-3A53-9F42812F06DB}"/>
                </a:ext>
              </a:extLst>
            </p:cNvPr>
            <p:cNvSpPr/>
            <p:nvPr/>
          </p:nvSpPr>
          <p:spPr>
            <a:xfrm>
              <a:off x="7430823" y="3876585"/>
              <a:ext cx="426726" cy="262337"/>
            </a:xfrm>
            <a:custGeom>
              <a:avLst/>
              <a:gdLst>
                <a:gd name="connsiteX0" fmla="*/ 426727 w 426726"/>
                <a:gd name="connsiteY0" fmla="*/ 0 h 262337"/>
                <a:gd name="connsiteX1" fmla="*/ 0 w 426726"/>
                <a:gd name="connsiteY1" fmla="*/ 262337 h 26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6726" h="262337">
                  <a:moveTo>
                    <a:pt x="426727" y="0"/>
                  </a:moveTo>
                  <a:lnTo>
                    <a:pt x="0" y="262337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65">
              <a:extLst>
                <a:ext uri="{FF2B5EF4-FFF2-40B4-BE49-F238E27FC236}">
                  <a16:creationId xmlns:a16="http://schemas.microsoft.com/office/drawing/2014/main" id="{3CC39202-D718-ECD3-EB09-0DD5A9287D07}"/>
                </a:ext>
              </a:extLst>
            </p:cNvPr>
            <p:cNvSpPr/>
            <p:nvPr/>
          </p:nvSpPr>
          <p:spPr>
            <a:xfrm>
              <a:off x="5003455" y="1206206"/>
              <a:ext cx="14014" cy="14922"/>
            </a:xfrm>
            <a:custGeom>
              <a:avLst/>
              <a:gdLst/>
              <a:ahLst/>
              <a:cxnLst/>
              <a:rect l="l" t="t" r="r" b="b"/>
              <a:pathLst>
                <a:path w="14014" h="14922"/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66">
              <a:extLst>
                <a:ext uri="{FF2B5EF4-FFF2-40B4-BE49-F238E27FC236}">
                  <a16:creationId xmlns:a16="http://schemas.microsoft.com/office/drawing/2014/main" id="{E22F3776-D44B-0A0B-6F2A-57CDA33BE475}"/>
                </a:ext>
              </a:extLst>
            </p:cNvPr>
            <p:cNvSpPr/>
            <p:nvPr/>
          </p:nvSpPr>
          <p:spPr>
            <a:xfrm>
              <a:off x="7318991" y="3803912"/>
              <a:ext cx="416496" cy="256219"/>
            </a:xfrm>
            <a:custGeom>
              <a:avLst/>
              <a:gdLst>
                <a:gd name="connsiteX0" fmla="*/ 416497 w 416496"/>
                <a:gd name="connsiteY0" fmla="*/ 0 h 256219"/>
                <a:gd name="connsiteX1" fmla="*/ 0 w 416496"/>
                <a:gd name="connsiteY1" fmla="*/ 256219 h 25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496" h="256219">
                  <a:moveTo>
                    <a:pt x="416497" y="0"/>
                  </a:moveTo>
                  <a:lnTo>
                    <a:pt x="0" y="256219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67">
              <a:extLst>
                <a:ext uri="{FF2B5EF4-FFF2-40B4-BE49-F238E27FC236}">
                  <a16:creationId xmlns:a16="http://schemas.microsoft.com/office/drawing/2014/main" id="{EE7F7FE1-A363-C534-3FB0-0457A3A19DC8}"/>
                </a:ext>
              </a:extLst>
            </p:cNvPr>
            <p:cNvSpPr/>
            <p:nvPr/>
          </p:nvSpPr>
          <p:spPr>
            <a:xfrm>
              <a:off x="7318991" y="3728852"/>
              <a:ext cx="294574" cy="182203"/>
            </a:xfrm>
            <a:custGeom>
              <a:avLst/>
              <a:gdLst>
                <a:gd name="connsiteX0" fmla="*/ 294575 w 294574"/>
                <a:gd name="connsiteY0" fmla="*/ 0 h 182203"/>
                <a:gd name="connsiteX1" fmla="*/ 0 w 294574"/>
                <a:gd name="connsiteY1" fmla="*/ 182204 h 18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574" h="182203">
                  <a:moveTo>
                    <a:pt x="294575" y="0"/>
                  </a:moveTo>
                  <a:lnTo>
                    <a:pt x="0" y="182204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68">
              <a:extLst>
                <a:ext uri="{FF2B5EF4-FFF2-40B4-BE49-F238E27FC236}">
                  <a16:creationId xmlns:a16="http://schemas.microsoft.com/office/drawing/2014/main" id="{A84E9687-CB47-A292-EC23-C7AF2485C08F}"/>
                </a:ext>
              </a:extLst>
            </p:cNvPr>
            <p:cNvSpPr/>
            <p:nvPr/>
          </p:nvSpPr>
          <p:spPr>
            <a:xfrm>
              <a:off x="7318991" y="3654688"/>
              <a:ext cx="173493" cy="104606"/>
            </a:xfrm>
            <a:custGeom>
              <a:avLst/>
              <a:gdLst>
                <a:gd name="connsiteX0" fmla="*/ 173494 w 173493"/>
                <a:gd name="connsiteY0" fmla="*/ 0 h 104606"/>
                <a:gd name="connsiteX1" fmla="*/ 0 w 173493"/>
                <a:gd name="connsiteY1" fmla="*/ 104607 h 10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493" h="104606">
                  <a:moveTo>
                    <a:pt x="173494" y="0"/>
                  </a:moveTo>
                  <a:lnTo>
                    <a:pt x="0" y="104607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69">
              <a:extLst>
                <a:ext uri="{FF2B5EF4-FFF2-40B4-BE49-F238E27FC236}">
                  <a16:creationId xmlns:a16="http://schemas.microsoft.com/office/drawing/2014/main" id="{D44376F6-2E56-072C-9368-EA664A717887}"/>
                </a:ext>
              </a:extLst>
            </p:cNvPr>
            <p:cNvSpPr/>
            <p:nvPr/>
          </p:nvSpPr>
          <p:spPr>
            <a:xfrm>
              <a:off x="5368380" y="4437671"/>
              <a:ext cx="606666" cy="668825"/>
            </a:xfrm>
            <a:custGeom>
              <a:avLst/>
              <a:gdLst>
                <a:gd name="connsiteX0" fmla="*/ 606667 w 606666"/>
                <a:gd name="connsiteY0" fmla="*/ 0 h 668825"/>
                <a:gd name="connsiteX1" fmla="*/ 0 w 606666"/>
                <a:gd name="connsiteY1" fmla="*/ 373510 h 668825"/>
                <a:gd name="connsiteX2" fmla="*/ 488669 w 606666"/>
                <a:gd name="connsiteY2" fmla="*/ 668826 h 66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666" h="668825">
                  <a:moveTo>
                    <a:pt x="606667" y="0"/>
                  </a:moveTo>
                  <a:lnTo>
                    <a:pt x="0" y="373510"/>
                  </a:lnTo>
                  <a:lnTo>
                    <a:pt x="488669" y="668826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70">
              <a:extLst>
                <a:ext uri="{FF2B5EF4-FFF2-40B4-BE49-F238E27FC236}">
                  <a16:creationId xmlns:a16="http://schemas.microsoft.com/office/drawing/2014/main" id="{755082DB-A958-991C-EA40-C1B68854EAF2}"/>
                </a:ext>
              </a:extLst>
            </p:cNvPr>
            <p:cNvSpPr/>
            <p:nvPr/>
          </p:nvSpPr>
          <p:spPr>
            <a:xfrm>
              <a:off x="5857049" y="4736120"/>
              <a:ext cx="603443" cy="370376"/>
            </a:xfrm>
            <a:custGeom>
              <a:avLst/>
              <a:gdLst>
                <a:gd name="connsiteX0" fmla="*/ 603444 w 603443"/>
                <a:gd name="connsiteY0" fmla="*/ 0 h 370376"/>
                <a:gd name="connsiteX1" fmla="*/ 0 w 603443"/>
                <a:gd name="connsiteY1" fmla="*/ 370376 h 37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3443" h="370376">
                  <a:moveTo>
                    <a:pt x="603444" y="0"/>
                  </a:moveTo>
                  <a:lnTo>
                    <a:pt x="0" y="370376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71">
              <a:extLst>
                <a:ext uri="{FF2B5EF4-FFF2-40B4-BE49-F238E27FC236}">
                  <a16:creationId xmlns:a16="http://schemas.microsoft.com/office/drawing/2014/main" id="{0F6EF592-FCBE-572E-62F0-38B160BEBC30}"/>
                </a:ext>
              </a:extLst>
            </p:cNvPr>
            <p:cNvSpPr/>
            <p:nvPr/>
          </p:nvSpPr>
          <p:spPr>
            <a:xfrm>
              <a:off x="6945378" y="4215475"/>
              <a:ext cx="2424005" cy="968021"/>
            </a:xfrm>
            <a:custGeom>
              <a:avLst/>
              <a:gdLst>
                <a:gd name="connsiteX0" fmla="*/ 0 w 2424005"/>
                <a:gd name="connsiteY0" fmla="*/ 444989 h 968021"/>
                <a:gd name="connsiteX1" fmla="*/ 849530 w 2424005"/>
                <a:gd name="connsiteY1" fmla="*/ 968022 h 968021"/>
                <a:gd name="connsiteX2" fmla="*/ 2424005 w 2424005"/>
                <a:gd name="connsiteY2" fmla="*/ 0 h 96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4005" h="968021">
                  <a:moveTo>
                    <a:pt x="0" y="444989"/>
                  </a:moveTo>
                  <a:lnTo>
                    <a:pt x="849530" y="968022"/>
                  </a:lnTo>
                  <a:lnTo>
                    <a:pt x="2424005" y="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72">
              <a:extLst>
                <a:ext uri="{FF2B5EF4-FFF2-40B4-BE49-F238E27FC236}">
                  <a16:creationId xmlns:a16="http://schemas.microsoft.com/office/drawing/2014/main" id="{1E6D1AF2-2324-E395-5032-226AFA0D8CC3}"/>
                </a:ext>
              </a:extLst>
            </p:cNvPr>
            <p:cNvSpPr/>
            <p:nvPr/>
          </p:nvSpPr>
          <p:spPr>
            <a:xfrm>
              <a:off x="7249482" y="2833652"/>
              <a:ext cx="423784" cy="524227"/>
            </a:xfrm>
            <a:custGeom>
              <a:avLst/>
              <a:gdLst>
                <a:gd name="connsiteX0" fmla="*/ 241181 w 423784"/>
                <a:gd name="connsiteY0" fmla="*/ 0 h 524227"/>
                <a:gd name="connsiteX1" fmla="*/ 423784 w 423784"/>
                <a:gd name="connsiteY1" fmla="*/ 110725 h 524227"/>
                <a:gd name="connsiteX2" fmla="*/ 0 w 423784"/>
                <a:gd name="connsiteY2" fmla="*/ 374405 h 524227"/>
                <a:gd name="connsiteX3" fmla="*/ 243984 w 423784"/>
                <a:gd name="connsiteY3" fmla="*/ 524227 h 52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784" h="524227">
                  <a:moveTo>
                    <a:pt x="241181" y="0"/>
                  </a:moveTo>
                  <a:lnTo>
                    <a:pt x="423784" y="110725"/>
                  </a:lnTo>
                  <a:lnTo>
                    <a:pt x="0" y="374405"/>
                  </a:lnTo>
                  <a:lnTo>
                    <a:pt x="243984" y="524227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73">
              <a:extLst>
                <a:ext uri="{FF2B5EF4-FFF2-40B4-BE49-F238E27FC236}">
                  <a16:creationId xmlns:a16="http://schemas.microsoft.com/office/drawing/2014/main" id="{6D47E0EA-C015-5B1B-727E-E1D19B6BF6AB}"/>
                </a:ext>
              </a:extLst>
            </p:cNvPr>
            <p:cNvSpPr/>
            <p:nvPr/>
          </p:nvSpPr>
          <p:spPr>
            <a:xfrm>
              <a:off x="7432225" y="2758592"/>
              <a:ext cx="425465" cy="523630"/>
            </a:xfrm>
            <a:custGeom>
              <a:avLst/>
              <a:gdLst>
                <a:gd name="connsiteX0" fmla="*/ 180641 w 425465"/>
                <a:gd name="connsiteY0" fmla="*/ 0 h 523630"/>
                <a:gd name="connsiteX1" fmla="*/ 425466 w 425465"/>
                <a:gd name="connsiteY1" fmla="*/ 151165 h 523630"/>
                <a:gd name="connsiteX2" fmla="*/ 0 w 425465"/>
                <a:gd name="connsiteY2" fmla="*/ 407981 h 523630"/>
                <a:gd name="connsiteX3" fmla="*/ 178258 w 425465"/>
                <a:gd name="connsiteY3" fmla="*/ 523630 h 52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465" h="523630">
                  <a:moveTo>
                    <a:pt x="180641" y="0"/>
                  </a:moveTo>
                  <a:lnTo>
                    <a:pt x="425466" y="151165"/>
                  </a:lnTo>
                  <a:lnTo>
                    <a:pt x="0" y="407981"/>
                  </a:lnTo>
                  <a:lnTo>
                    <a:pt x="178258" y="52363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74">
              <a:extLst>
                <a:ext uri="{FF2B5EF4-FFF2-40B4-BE49-F238E27FC236}">
                  <a16:creationId xmlns:a16="http://schemas.microsoft.com/office/drawing/2014/main" id="{6B843D84-9C3B-92F3-52EC-548C01DC72DC}"/>
                </a:ext>
              </a:extLst>
            </p:cNvPr>
            <p:cNvSpPr/>
            <p:nvPr/>
          </p:nvSpPr>
          <p:spPr>
            <a:xfrm>
              <a:off x="7610203" y="2682786"/>
              <a:ext cx="426446" cy="525271"/>
            </a:xfrm>
            <a:custGeom>
              <a:avLst/>
              <a:gdLst>
                <a:gd name="connsiteX0" fmla="*/ 125986 w 426446"/>
                <a:gd name="connsiteY0" fmla="*/ 0 h 525271"/>
                <a:gd name="connsiteX1" fmla="*/ 426447 w 426446"/>
                <a:gd name="connsiteY1" fmla="*/ 187725 h 525271"/>
                <a:gd name="connsiteX2" fmla="*/ 0 w 426446"/>
                <a:gd name="connsiteY2" fmla="*/ 450659 h 525271"/>
                <a:gd name="connsiteX3" fmla="*/ 121221 w 426446"/>
                <a:gd name="connsiteY3" fmla="*/ 525272 h 52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446" h="525271">
                  <a:moveTo>
                    <a:pt x="125986" y="0"/>
                  </a:moveTo>
                  <a:lnTo>
                    <a:pt x="426447" y="187725"/>
                  </a:lnTo>
                  <a:lnTo>
                    <a:pt x="0" y="450659"/>
                  </a:lnTo>
                  <a:lnTo>
                    <a:pt x="121221" y="525272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75">
              <a:extLst>
                <a:ext uri="{FF2B5EF4-FFF2-40B4-BE49-F238E27FC236}">
                  <a16:creationId xmlns:a16="http://schemas.microsoft.com/office/drawing/2014/main" id="{32EE09FB-7D83-02FA-58C1-C231B05C48C8}"/>
                </a:ext>
              </a:extLst>
            </p:cNvPr>
            <p:cNvSpPr/>
            <p:nvPr/>
          </p:nvSpPr>
          <p:spPr>
            <a:xfrm>
              <a:off x="7796869" y="2608173"/>
              <a:ext cx="422803" cy="488263"/>
            </a:xfrm>
            <a:custGeom>
              <a:avLst/>
              <a:gdLst>
                <a:gd name="connsiteX0" fmla="*/ 60681 w 422803"/>
                <a:gd name="connsiteY0" fmla="*/ 0 h 488263"/>
                <a:gd name="connsiteX1" fmla="*/ 422803 w 422803"/>
                <a:gd name="connsiteY1" fmla="*/ 225479 h 488263"/>
                <a:gd name="connsiteX2" fmla="*/ 0 w 422803"/>
                <a:gd name="connsiteY2" fmla="*/ 488264 h 48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2803" h="488263">
                  <a:moveTo>
                    <a:pt x="60681" y="0"/>
                  </a:moveTo>
                  <a:lnTo>
                    <a:pt x="422803" y="225479"/>
                  </a:lnTo>
                  <a:lnTo>
                    <a:pt x="0" y="488264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76">
              <a:extLst>
                <a:ext uri="{FF2B5EF4-FFF2-40B4-BE49-F238E27FC236}">
                  <a16:creationId xmlns:a16="http://schemas.microsoft.com/office/drawing/2014/main" id="{C7952EF4-AA01-80E0-E878-E437AA32F478}"/>
                </a:ext>
              </a:extLst>
            </p:cNvPr>
            <p:cNvSpPr/>
            <p:nvPr/>
          </p:nvSpPr>
          <p:spPr>
            <a:xfrm>
              <a:off x="7976809" y="2534606"/>
              <a:ext cx="363803" cy="223240"/>
            </a:xfrm>
            <a:custGeom>
              <a:avLst/>
              <a:gdLst>
                <a:gd name="connsiteX0" fmla="*/ 0 w 363803"/>
                <a:gd name="connsiteY0" fmla="*/ 0 h 223240"/>
                <a:gd name="connsiteX1" fmla="*/ 363804 w 363803"/>
                <a:gd name="connsiteY1" fmla="*/ 223241 h 22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3803" h="223240">
                  <a:moveTo>
                    <a:pt x="0" y="0"/>
                  </a:moveTo>
                  <a:lnTo>
                    <a:pt x="363804" y="223241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77">
              <a:extLst>
                <a:ext uri="{FF2B5EF4-FFF2-40B4-BE49-F238E27FC236}">
                  <a16:creationId xmlns:a16="http://schemas.microsoft.com/office/drawing/2014/main" id="{4A0DF45F-A90E-6A68-AD20-791D63AB06D2}"/>
                </a:ext>
              </a:extLst>
            </p:cNvPr>
            <p:cNvSpPr/>
            <p:nvPr/>
          </p:nvSpPr>
          <p:spPr>
            <a:xfrm>
              <a:off x="5395742" y="4533566"/>
              <a:ext cx="170358" cy="105535"/>
            </a:xfrm>
            <a:custGeom>
              <a:avLst/>
              <a:gdLst>
                <a:gd name="connsiteX0" fmla="*/ 24901 w 170358"/>
                <a:gd name="connsiteY0" fmla="*/ 89889 h 105535"/>
                <a:gd name="connsiteX1" fmla="*/ 24901 w 170358"/>
                <a:gd name="connsiteY1" fmla="*/ 15277 h 105535"/>
                <a:gd name="connsiteX2" fmla="*/ 145281 w 170358"/>
                <a:gd name="connsiteY2" fmla="*/ 15277 h 105535"/>
                <a:gd name="connsiteX3" fmla="*/ 145281 w 170358"/>
                <a:gd name="connsiteY3" fmla="*/ 89889 h 105535"/>
                <a:gd name="connsiteX4" fmla="*/ 24901 w 170358"/>
                <a:gd name="connsiteY4" fmla="*/ 89889 h 1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58" h="105535">
                  <a:moveTo>
                    <a:pt x="24901" y="89889"/>
                  </a:moveTo>
                  <a:cubicBezTo>
                    <a:pt x="-8173" y="68849"/>
                    <a:pt x="-8453" y="35124"/>
                    <a:pt x="24901" y="15277"/>
                  </a:cubicBezTo>
                  <a:cubicBezTo>
                    <a:pt x="62747" y="-5092"/>
                    <a:pt x="107435" y="-5092"/>
                    <a:pt x="145281" y="15277"/>
                  </a:cubicBezTo>
                  <a:cubicBezTo>
                    <a:pt x="178634" y="35870"/>
                    <a:pt x="178774" y="69595"/>
                    <a:pt x="145281" y="89889"/>
                  </a:cubicBezTo>
                  <a:cubicBezTo>
                    <a:pt x="107547" y="110751"/>
                    <a:pt x="62635" y="110751"/>
                    <a:pt x="24901" y="89889"/>
                  </a:cubicBezTo>
                  <a:close/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78">
              <a:extLst>
                <a:ext uri="{FF2B5EF4-FFF2-40B4-BE49-F238E27FC236}">
                  <a16:creationId xmlns:a16="http://schemas.microsoft.com/office/drawing/2014/main" id="{4290F61E-2297-6748-0414-FE67C4004887}"/>
                </a:ext>
              </a:extLst>
            </p:cNvPr>
            <p:cNvSpPr/>
            <p:nvPr/>
          </p:nvSpPr>
          <p:spPr>
            <a:xfrm>
              <a:off x="5550142" y="4362760"/>
              <a:ext cx="302842" cy="186829"/>
            </a:xfrm>
            <a:custGeom>
              <a:avLst/>
              <a:gdLst>
                <a:gd name="connsiteX0" fmla="*/ 302843 w 302842"/>
                <a:gd name="connsiteY0" fmla="*/ 0 h 186829"/>
                <a:gd name="connsiteX1" fmla="*/ 0 w 302842"/>
                <a:gd name="connsiteY1" fmla="*/ 186830 h 18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42" h="186829">
                  <a:moveTo>
                    <a:pt x="302843" y="0"/>
                  </a:moveTo>
                  <a:lnTo>
                    <a:pt x="0" y="186830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79">
              <a:extLst>
                <a:ext uri="{FF2B5EF4-FFF2-40B4-BE49-F238E27FC236}">
                  <a16:creationId xmlns:a16="http://schemas.microsoft.com/office/drawing/2014/main" id="{359B9F03-7417-395D-058B-50FE011E110A}"/>
                </a:ext>
              </a:extLst>
            </p:cNvPr>
            <p:cNvSpPr/>
            <p:nvPr/>
          </p:nvSpPr>
          <p:spPr>
            <a:xfrm>
              <a:off x="5702649" y="4643694"/>
              <a:ext cx="170358" cy="105535"/>
            </a:xfrm>
            <a:custGeom>
              <a:avLst/>
              <a:gdLst>
                <a:gd name="connsiteX0" fmla="*/ 24900 w 170358"/>
                <a:gd name="connsiteY0" fmla="*/ 89889 h 105535"/>
                <a:gd name="connsiteX1" fmla="*/ 24900 w 170358"/>
                <a:gd name="connsiteY1" fmla="*/ 15277 h 105535"/>
                <a:gd name="connsiteX2" fmla="*/ 145281 w 170358"/>
                <a:gd name="connsiteY2" fmla="*/ 15277 h 105535"/>
                <a:gd name="connsiteX3" fmla="*/ 145281 w 170358"/>
                <a:gd name="connsiteY3" fmla="*/ 89889 h 105535"/>
                <a:gd name="connsiteX4" fmla="*/ 24900 w 170358"/>
                <a:gd name="connsiteY4" fmla="*/ 89889 h 1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58" h="105535">
                  <a:moveTo>
                    <a:pt x="24900" y="89889"/>
                  </a:moveTo>
                  <a:cubicBezTo>
                    <a:pt x="-8173" y="68849"/>
                    <a:pt x="-8453" y="35124"/>
                    <a:pt x="24900" y="15277"/>
                  </a:cubicBezTo>
                  <a:cubicBezTo>
                    <a:pt x="62747" y="-5092"/>
                    <a:pt x="107435" y="-5092"/>
                    <a:pt x="145281" y="15277"/>
                  </a:cubicBezTo>
                  <a:cubicBezTo>
                    <a:pt x="178634" y="35870"/>
                    <a:pt x="178774" y="69595"/>
                    <a:pt x="145281" y="89889"/>
                  </a:cubicBezTo>
                  <a:cubicBezTo>
                    <a:pt x="107547" y="110751"/>
                    <a:pt x="62635" y="110751"/>
                    <a:pt x="24900" y="89889"/>
                  </a:cubicBezTo>
                  <a:close/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80">
              <a:extLst>
                <a:ext uri="{FF2B5EF4-FFF2-40B4-BE49-F238E27FC236}">
                  <a16:creationId xmlns:a16="http://schemas.microsoft.com/office/drawing/2014/main" id="{1C0FB565-BA61-97C7-795C-AB96BA19EF9D}"/>
                </a:ext>
              </a:extLst>
            </p:cNvPr>
            <p:cNvSpPr/>
            <p:nvPr/>
          </p:nvSpPr>
          <p:spPr>
            <a:xfrm>
              <a:off x="5857049" y="4511985"/>
              <a:ext cx="239359" cy="147583"/>
            </a:xfrm>
            <a:custGeom>
              <a:avLst/>
              <a:gdLst>
                <a:gd name="connsiteX0" fmla="*/ 239359 w 239359"/>
                <a:gd name="connsiteY0" fmla="*/ 0 h 147583"/>
                <a:gd name="connsiteX1" fmla="*/ 0 w 239359"/>
                <a:gd name="connsiteY1" fmla="*/ 147583 h 14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59" h="147583">
                  <a:moveTo>
                    <a:pt x="239359" y="0"/>
                  </a:moveTo>
                  <a:lnTo>
                    <a:pt x="0" y="147583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81">
              <a:extLst>
                <a:ext uri="{FF2B5EF4-FFF2-40B4-BE49-F238E27FC236}">
                  <a16:creationId xmlns:a16="http://schemas.microsoft.com/office/drawing/2014/main" id="{B5A223EF-73F8-5F55-D58C-E65DEEFFE3F4}"/>
                </a:ext>
              </a:extLst>
            </p:cNvPr>
            <p:cNvSpPr/>
            <p:nvPr/>
          </p:nvSpPr>
          <p:spPr>
            <a:xfrm>
              <a:off x="6429837" y="2858517"/>
              <a:ext cx="170358" cy="105535"/>
            </a:xfrm>
            <a:custGeom>
              <a:avLst/>
              <a:gdLst>
                <a:gd name="connsiteX0" fmla="*/ 24900 w 170358"/>
                <a:gd name="connsiteY0" fmla="*/ 89889 h 105535"/>
                <a:gd name="connsiteX1" fmla="*/ 24900 w 170358"/>
                <a:gd name="connsiteY1" fmla="*/ 15277 h 105535"/>
                <a:gd name="connsiteX2" fmla="*/ 145281 w 170358"/>
                <a:gd name="connsiteY2" fmla="*/ 15277 h 105535"/>
                <a:gd name="connsiteX3" fmla="*/ 145281 w 170358"/>
                <a:gd name="connsiteY3" fmla="*/ 89889 h 105535"/>
                <a:gd name="connsiteX4" fmla="*/ 24900 w 170358"/>
                <a:gd name="connsiteY4" fmla="*/ 89889 h 10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58" h="105535">
                  <a:moveTo>
                    <a:pt x="24900" y="89889"/>
                  </a:moveTo>
                  <a:cubicBezTo>
                    <a:pt x="-8173" y="68849"/>
                    <a:pt x="-8453" y="35124"/>
                    <a:pt x="24900" y="15277"/>
                  </a:cubicBezTo>
                  <a:cubicBezTo>
                    <a:pt x="62752" y="-5092"/>
                    <a:pt x="107429" y="-5092"/>
                    <a:pt x="145281" y="15277"/>
                  </a:cubicBezTo>
                  <a:cubicBezTo>
                    <a:pt x="178634" y="35870"/>
                    <a:pt x="178774" y="69595"/>
                    <a:pt x="145281" y="89889"/>
                  </a:cubicBezTo>
                  <a:cubicBezTo>
                    <a:pt x="107541" y="110751"/>
                    <a:pt x="62640" y="110751"/>
                    <a:pt x="24900" y="89889"/>
                  </a:cubicBezTo>
                  <a:close/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82">
              <a:extLst>
                <a:ext uri="{FF2B5EF4-FFF2-40B4-BE49-F238E27FC236}">
                  <a16:creationId xmlns:a16="http://schemas.microsoft.com/office/drawing/2014/main" id="{EE62C243-2F88-D429-55D0-04C72256BC62}"/>
                </a:ext>
              </a:extLst>
            </p:cNvPr>
            <p:cNvSpPr/>
            <p:nvPr/>
          </p:nvSpPr>
          <p:spPr>
            <a:xfrm>
              <a:off x="6584376" y="2687561"/>
              <a:ext cx="302842" cy="186829"/>
            </a:xfrm>
            <a:custGeom>
              <a:avLst/>
              <a:gdLst>
                <a:gd name="connsiteX0" fmla="*/ 302843 w 302842"/>
                <a:gd name="connsiteY0" fmla="*/ 0 h 186829"/>
                <a:gd name="connsiteX1" fmla="*/ 0 w 302842"/>
                <a:gd name="connsiteY1" fmla="*/ 186830 h 18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42" h="186829">
                  <a:moveTo>
                    <a:pt x="302843" y="0"/>
                  </a:moveTo>
                  <a:lnTo>
                    <a:pt x="0" y="186830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83">
              <a:extLst>
                <a:ext uri="{FF2B5EF4-FFF2-40B4-BE49-F238E27FC236}">
                  <a16:creationId xmlns:a16="http://schemas.microsoft.com/office/drawing/2014/main" id="{C66FEAE8-E8AF-5494-4C37-F1B6997E096C}"/>
                </a:ext>
              </a:extLst>
            </p:cNvPr>
            <p:cNvSpPr/>
            <p:nvPr/>
          </p:nvSpPr>
          <p:spPr>
            <a:xfrm>
              <a:off x="5610262" y="2535949"/>
              <a:ext cx="1033674" cy="931461"/>
            </a:xfrm>
            <a:custGeom>
              <a:avLst/>
              <a:gdLst>
                <a:gd name="connsiteX0" fmla="*/ 1033674 w 1033674"/>
                <a:gd name="connsiteY0" fmla="*/ 0 h 931461"/>
                <a:gd name="connsiteX1" fmla="*/ 0 w 1033674"/>
                <a:gd name="connsiteY1" fmla="*/ 633012 h 931461"/>
                <a:gd name="connsiteX2" fmla="*/ 485586 w 1033674"/>
                <a:gd name="connsiteY2" fmla="*/ 931462 h 93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3674" h="931461">
                  <a:moveTo>
                    <a:pt x="1033674" y="0"/>
                  </a:moveTo>
                  <a:lnTo>
                    <a:pt x="0" y="633012"/>
                  </a:lnTo>
                  <a:lnTo>
                    <a:pt x="485586" y="931462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84">
              <a:extLst>
                <a:ext uri="{FF2B5EF4-FFF2-40B4-BE49-F238E27FC236}">
                  <a16:creationId xmlns:a16="http://schemas.microsoft.com/office/drawing/2014/main" id="{02A4846B-40DF-8E74-6DBE-F57BECD0E21C}"/>
                </a:ext>
              </a:extLst>
            </p:cNvPr>
            <p:cNvSpPr/>
            <p:nvPr/>
          </p:nvSpPr>
          <p:spPr>
            <a:xfrm>
              <a:off x="5853125" y="2608173"/>
              <a:ext cx="908108" cy="784624"/>
            </a:xfrm>
            <a:custGeom>
              <a:avLst/>
              <a:gdLst>
                <a:gd name="connsiteX0" fmla="*/ 908109 w 908108"/>
                <a:gd name="connsiteY0" fmla="*/ 0 h 784624"/>
                <a:gd name="connsiteX1" fmla="*/ 0 w 908108"/>
                <a:gd name="connsiteY1" fmla="*/ 560787 h 784624"/>
                <a:gd name="connsiteX2" fmla="*/ 363944 w 908108"/>
                <a:gd name="connsiteY2" fmla="*/ 784625 h 78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8108" h="784624">
                  <a:moveTo>
                    <a:pt x="908109" y="0"/>
                  </a:moveTo>
                  <a:lnTo>
                    <a:pt x="0" y="560787"/>
                  </a:lnTo>
                  <a:lnTo>
                    <a:pt x="363944" y="784625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85">
              <a:extLst>
                <a:ext uri="{FF2B5EF4-FFF2-40B4-BE49-F238E27FC236}">
                  <a16:creationId xmlns:a16="http://schemas.microsoft.com/office/drawing/2014/main" id="{B6E455F9-09A4-7E16-0BA7-DE54BC7DE65F}"/>
                </a:ext>
              </a:extLst>
            </p:cNvPr>
            <p:cNvSpPr/>
            <p:nvPr/>
          </p:nvSpPr>
          <p:spPr>
            <a:xfrm>
              <a:off x="6217629" y="2758592"/>
              <a:ext cx="788428" cy="559593"/>
            </a:xfrm>
            <a:custGeom>
              <a:avLst/>
              <a:gdLst>
                <a:gd name="connsiteX0" fmla="*/ 788429 w 788428"/>
                <a:gd name="connsiteY0" fmla="*/ 0 h 559593"/>
                <a:gd name="connsiteX1" fmla="*/ 0 w 788428"/>
                <a:gd name="connsiteY1" fmla="*/ 484682 h 559593"/>
                <a:gd name="connsiteX2" fmla="*/ 120941 w 788428"/>
                <a:gd name="connsiteY2" fmla="*/ 559593 h 55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8428" h="559593">
                  <a:moveTo>
                    <a:pt x="788429" y="0"/>
                  </a:moveTo>
                  <a:lnTo>
                    <a:pt x="0" y="484682"/>
                  </a:lnTo>
                  <a:lnTo>
                    <a:pt x="120941" y="559593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86">
              <a:extLst>
                <a:ext uri="{FF2B5EF4-FFF2-40B4-BE49-F238E27FC236}">
                  <a16:creationId xmlns:a16="http://schemas.microsoft.com/office/drawing/2014/main" id="{7D74CC1A-FD2E-74E2-9D83-52A07B8A626F}"/>
                </a:ext>
              </a:extLst>
            </p:cNvPr>
            <p:cNvSpPr/>
            <p:nvPr/>
          </p:nvSpPr>
          <p:spPr>
            <a:xfrm>
              <a:off x="6705177" y="2833652"/>
              <a:ext cx="727047" cy="782087"/>
            </a:xfrm>
            <a:custGeom>
              <a:avLst/>
              <a:gdLst>
                <a:gd name="connsiteX0" fmla="*/ 421402 w 727047"/>
                <a:gd name="connsiteY0" fmla="*/ 0 h 782087"/>
                <a:gd name="connsiteX1" fmla="*/ 0 w 727047"/>
                <a:gd name="connsiteY1" fmla="*/ 256219 h 782087"/>
                <a:gd name="connsiteX2" fmla="*/ 727047 w 727047"/>
                <a:gd name="connsiteY2" fmla="*/ 707475 h 782087"/>
                <a:gd name="connsiteX3" fmla="*/ 605686 w 727047"/>
                <a:gd name="connsiteY3" fmla="*/ 782088 h 78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047" h="782087">
                  <a:moveTo>
                    <a:pt x="421402" y="0"/>
                  </a:moveTo>
                  <a:lnTo>
                    <a:pt x="0" y="256219"/>
                  </a:lnTo>
                  <a:lnTo>
                    <a:pt x="727047" y="707475"/>
                  </a:lnTo>
                  <a:lnTo>
                    <a:pt x="605686" y="782088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87">
              <a:extLst>
                <a:ext uri="{FF2B5EF4-FFF2-40B4-BE49-F238E27FC236}">
                  <a16:creationId xmlns:a16="http://schemas.microsoft.com/office/drawing/2014/main" id="{6DCDE684-26AE-C029-0678-CB0A8C3E3FE1}"/>
                </a:ext>
              </a:extLst>
            </p:cNvPr>
            <p:cNvSpPr/>
            <p:nvPr/>
          </p:nvSpPr>
          <p:spPr>
            <a:xfrm>
              <a:off x="8886039" y="4511388"/>
              <a:ext cx="365765" cy="224732"/>
            </a:xfrm>
            <a:custGeom>
              <a:avLst/>
              <a:gdLst>
                <a:gd name="connsiteX0" fmla="*/ 0 w 365765"/>
                <a:gd name="connsiteY0" fmla="*/ 0 h 224732"/>
                <a:gd name="connsiteX1" fmla="*/ 365766 w 365765"/>
                <a:gd name="connsiteY1" fmla="*/ 224733 h 2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765" h="224732">
                  <a:moveTo>
                    <a:pt x="0" y="0"/>
                  </a:moveTo>
                  <a:lnTo>
                    <a:pt x="365766" y="224733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88">
              <a:extLst>
                <a:ext uri="{FF2B5EF4-FFF2-40B4-BE49-F238E27FC236}">
                  <a16:creationId xmlns:a16="http://schemas.microsoft.com/office/drawing/2014/main" id="{A6622B1D-9500-C9B4-2BCF-3E524EEA957F}"/>
                </a:ext>
              </a:extLst>
            </p:cNvPr>
            <p:cNvSpPr/>
            <p:nvPr/>
          </p:nvSpPr>
          <p:spPr>
            <a:xfrm>
              <a:off x="8766359" y="4586896"/>
              <a:ext cx="606246" cy="298151"/>
            </a:xfrm>
            <a:custGeom>
              <a:avLst/>
              <a:gdLst>
                <a:gd name="connsiteX0" fmla="*/ 606247 w 606246"/>
                <a:gd name="connsiteY0" fmla="*/ 223539 h 298151"/>
                <a:gd name="connsiteX1" fmla="*/ 484885 w 606246"/>
                <a:gd name="connsiteY1" fmla="*/ 298151 h 298151"/>
                <a:gd name="connsiteX2" fmla="*/ 0 w 606246"/>
                <a:gd name="connsiteY2" fmla="*/ 0 h 29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46" h="298151">
                  <a:moveTo>
                    <a:pt x="606247" y="223539"/>
                  </a:moveTo>
                  <a:lnTo>
                    <a:pt x="484885" y="298151"/>
                  </a:lnTo>
                  <a:lnTo>
                    <a:pt x="0" y="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89">
              <a:extLst>
                <a:ext uri="{FF2B5EF4-FFF2-40B4-BE49-F238E27FC236}">
                  <a16:creationId xmlns:a16="http://schemas.microsoft.com/office/drawing/2014/main" id="{A210D76F-7D7F-1B73-69CE-AD9415B765C7}"/>
                </a:ext>
              </a:extLst>
            </p:cNvPr>
            <p:cNvSpPr/>
            <p:nvPr/>
          </p:nvSpPr>
          <p:spPr>
            <a:xfrm>
              <a:off x="8645699" y="4660463"/>
              <a:ext cx="848268" cy="373808"/>
            </a:xfrm>
            <a:custGeom>
              <a:avLst/>
              <a:gdLst>
                <a:gd name="connsiteX0" fmla="*/ 848269 w 848268"/>
                <a:gd name="connsiteY0" fmla="*/ 224584 h 373808"/>
                <a:gd name="connsiteX1" fmla="*/ 605546 w 848268"/>
                <a:gd name="connsiteY1" fmla="*/ 373808 h 373808"/>
                <a:gd name="connsiteX2" fmla="*/ 0 w 848268"/>
                <a:gd name="connsiteY2" fmla="*/ 0 h 37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8268" h="373808">
                  <a:moveTo>
                    <a:pt x="848269" y="224584"/>
                  </a:moveTo>
                  <a:lnTo>
                    <a:pt x="605546" y="373808"/>
                  </a:lnTo>
                  <a:lnTo>
                    <a:pt x="0" y="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90">
              <a:extLst>
                <a:ext uri="{FF2B5EF4-FFF2-40B4-BE49-F238E27FC236}">
                  <a16:creationId xmlns:a16="http://schemas.microsoft.com/office/drawing/2014/main" id="{B612D569-980C-CBC8-519D-F478724048B8}"/>
                </a:ext>
              </a:extLst>
            </p:cNvPr>
            <p:cNvSpPr/>
            <p:nvPr/>
          </p:nvSpPr>
          <p:spPr>
            <a:xfrm>
              <a:off x="8402976" y="4660463"/>
              <a:ext cx="1212352" cy="522585"/>
            </a:xfrm>
            <a:custGeom>
              <a:avLst/>
              <a:gdLst>
                <a:gd name="connsiteX0" fmla="*/ 1212353 w 1212352"/>
                <a:gd name="connsiteY0" fmla="*/ 299196 h 522585"/>
                <a:gd name="connsiteX1" fmla="*/ 848829 w 1212352"/>
                <a:gd name="connsiteY1" fmla="*/ 522586 h 522585"/>
                <a:gd name="connsiteX2" fmla="*/ 0 w 1212352"/>
                <a:gd name="connsiteY2" fmla="*/ 0 h 5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2352" h="522585">
                  <a:moveTo>
                    <a:pt x="1212353" y="299196"/>
                  </a:moveTo>
                  <a:lnTo>
                    <a:pt x="848829" y="522586"/>
                  </a:lnTo>
                  <a:lnTo>
                    <a:pt x="0" y="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91">
              <a:extLst>
                <a:ext uri="{FF2B5EF4-FFF2-40B4-BE49-F238E27FC236}">
                  <a16:creationId xmlns:a16="http://schemas.microsoft.com/office/drawing/2014/main" id="{0EAD2394-6B89-4ED3-85D3-C735237B86FA}"/>
                </a:ext>
              </a:extLst>
            </p:cNvPr>
            <p:cNvSpPr/>
            <p:nvPr/>
          </p:nvSpPr>
          <p:spPr>
            <a:xfrm>
              <a:off x="8158992" y="4662403"/>
              <a:ext cx="1577698" cy="670318"/>
            </a:xfrm>
            <a:custGeom>
              <a:avLst/>
              <a:gdLst>
                <a:gd name="connsiteX0" fmla="*/ 1577698 w 1577698"/>
                <a:gd name="connsiteY0" fmla="*/ 371868 h 670318"/>
                <a:gd name="connsiteX1" fmla="*/ 1092253 w 1577698"/>
                <a:gd name="connsiteY1" fmla="*/ 670318 h 670318"/>
                <a:gd name="connsiteX2" fmla="*/ 0 w 1577698"/>
                <a:gd name="connsiteY2" fmla="*/ 0 h 67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698" h="670318">
                  <a:moveTo>
                    <a:pt x="1577698" y="371868"/>
                  </a:moveTo>
                  <a:lnTo>
                    <a:pt x="1092253" y="670318"/>
                  </a:lnTo>
                  <a:lnTo>
                    <a:pt x="0" y="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92">
              <a:extLst>
                <a:ext uri="{FF2B5EF4-FFF2-40B4-BE49-F238E27FC236}">
                  <a16:creationId xmlns:a16="http://schemas.microsoft.com/office/drawing/2014/main" id="{D1467926-8E4D-B047-6DD0-326EF4094A03}"/>
                </a:ext>
              </a:extLst>
            </p:cNvPr>
            <p:cNvSpPr/>
            <p:nvPr/>
          </p:nvSpPr>
          <p:spPr>
            <a:xfrm>
              <a:off x="8278811" y="4885047"/>
              <a:ext cx="1579239" cy="596899"/>
            </a:xfrm>
            <a:custGeom>
              <a:avLst/>
              <a:gdLst>
                <a:gd name="connsiteX0" fmla="*/ 1579240 w 1579239"/>
                <a:gd name="connsiteY0" fmla="*/ 223837 h 596899"/>
                <a:gd name="connsiteX1" fmla="*/ 972433 w 1579239"/>
                <a:gd name="connsiteY1" fmla="*/ 596900 h 596899"/>
                <a:gd name="connsiteX2" fmla="*/ 0 w 1579239"/>
                <a:gd name="connsiteY2" fmla="*/ 0 h 596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9239" h="596899">
                  <a:moveTo>
                    <a:pt x="1579240" y="223837"/>
                  </a:moveTo>
                  <a:lnTo>
                    <a:pt x="972433" y="596900"/>
                  </a:lnTo>
                  <a:lnTo>
                    <a:pt x="0" y="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93">
              <a:extLst>
                <a:ext uri="{FF2B5EF4-FFF2-40B4-BE49-F238E27FC236}">
                  <a16:creationId xmlns:a16="http://schemas.microsoft.com/office/drawing/2014/main" id="{A665834A-6FEB-3126-915E-5536F406FF22}"/>
                </a:ext>
              </a:extLst>
            </p:cNvPr>
            <p:cNvSpPr/>
            <p:nvPr/>
          </p:nvSpPr>
          <p:spPr>
            <a:xfrm>
              <a:off x="5975047" y="4586597"/>
              <a:ext cx="242022" cy="298449"/>
            </a:xfrm>
            <a:custGeom>
              <a:avLst/>
              <a:gdLst>
                <a:gd name="connsiteX0" fmla="*/ 242022 w 242022"/>
                <a:gd name="connsiteY0" fmla="*/ 0 h 298449"/>
                <a:gd name="connsiteX1" fmla="*/ 0 w 242022"/>
                <a:gd name="connsiteY1" fmla="*/ 149523 h 298449"/>
                <a:gd name="connsiteX2" fmla="*/ 242022 w 242022"/>
                <a:gd name="connsiteY2" fmla="*/ 298450 h 29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022" h="298449">
                  <a:moveTo>
                    <a:pt x="242022" y="0"/>
                  </a:moveTo>
                  <a:lnTo>
                    <a:pt x="0" y="149523"/>
                  </a:lnTo>
                  <a:lnTo>
                    <a:pt x="242022" y="29845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94">
              <a:extLst>
                <a:ext uri="{FF2B5EF4-FFF2-40B4-BE49-F238E27FC236}">
                  <a16:creationId xmlns:a16="http://schemas.microsoft.com/office/drawing/2014/main" id="{AEA122C4-15EF-AC97-C1C2-7023D614DAA2}"/>
                </a:ext>
              </a:extLst>
            </p:cNvPr>
            <p:cNvSpPr/>
            <p:nvPr/>
          </p:nvSpPr>
          <p:spPr>
            <a:xfrm>
              <a:off x="6217770" y="4659568"/>
              <a:ext cx="121361" cy="150866"/>
            </a:xfrm>
            <a:custGeom>
              <a:avLst/>
              <a:gdLst>
                <a:gd name="connsiteX0" fmla="*/ 121361 w 121361"/>
                <a:gd name="connsiteY0" fmla="*/ 0 h 150866"/>
                <a:gd name="connsiteX1" fmla="*/ 0 w 121361"/>
                <a:gd name="connsiteY1" fmla="*/ 75806 h 150866"/>
                <a:gd name="connsiteX2" fmla="*/ 120801 w 121361"/>
                <a:gd name="connsiteY2" fmla="*/ 150866 h 15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361" h="150866">
                  <a:moveTo>
                    <a:pt x="121361" y="0"/>
                  </a:moveTo>
                  <a:lnTo>
                    <a:pt x="0" y="75806"/>
                  </a:lnTo>
                  <a:lnTo>
                    <a:pt x="120801" y="150866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95">
              <a:extLst>
                <a:ext uri="{FF2B5EF4-FFF2-40B4-BE49-F238E27FC236}">
                  <a16:creationId xmlns:a16="http://schemas.microsoft.com/office/drawing/2014/main" id="{3DE8B48A-7189-9EB4-5F45-39369E25AEE0}"/>
                </a:ext>
              </a:extLst>
            </p:cNvPr>
            <p:cNvSpPr/>
            <p:nvPr/>
          </p:nvSpPr>
          <p:spPr>
            <a:xfrm>
              <a:off x="8765098" y="2608173"/>
              <a:ext cx="63343" cy="38052"/>
            </a:xfrm>
            <a:custGeom>
              <a:avLst/>
              <a:gdLst>
                <a:gd name="connsiteX0" fmla="*/ 0 w 63343"/>
                <a:gd name="connsiteY0" fmla="*/ 38052 h 38052"/>
                <a:gd name="connsiteX1" fmla="*/ 63343 w 63343"/>
                <a:gd name="connsiteY1" fmla="*/ 0 h 3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343" h="38052">
                  <a:moveTo>
                    <a:pt x="0" y="38052"/>
                  </a:moveTo>
                  <a:lnTo>
                    <a:pt x="63343" y="0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96">
              <a:extLst>
                <a:ext uri="{FF2B5EF4-FFF2-40B4-BE49-F238E27FC236}">
                  <a16:creationId xmlns:a16="http://schemas.microsoft.com/office/drawing/2014/main" id="{052229A3-5D27-8AF7-9362-6417DFDFD8C4}"/>
                </a:ext>
              </a:extLst>
            </p:cNvPr>
            <p:cNvSpPr/>
            <p:nvPr/>
          </p:nvSpPr>
          <p:spPr>
            <a:xfrm>
              <a:off x="9019733" y="3548439"/>
              <a:ext cx="468628" cy="292779"/>
            </a:xfrm>
            <a:custGeom>
              <a:avLst/>
              <a:gdLst>
                <a:gd name="connsiteX0" fmla="*/ 0 w 468628"/>
                <a:gd name="connsiteY0" fmla="*/ 0 h 292779"/>
                <a:gd name="connsiteX1" fmla="*/ 468629 w 468628"/>
                <a:gd name="connsiteY1" fmla="*/ 292779 h 29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628" h="292779">
                  <a:moveTo>
                    <a:pt x="0" y="0"/>
                  </a:moveTo>
                  <a:lnTo>
                    <a:pt x="468629" y="292779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97">
              <a:extLst>
                <a:ext uri="{FF2B5EF4-FFF2-40B4-BE49-F238E27FC236}">
                  <a16:creationId xmlns:a16="http://schemas.microsoft.com/office/drawing/2014/main" id="{CA045B4C-009E-2E9E-E367-6F0B8C575139}"/>
                </a:ext>
              </a:extLst>
            </p:cNvPr>
            <p:cNvSpPr/>
            <p:nvPr/>
          </p:nvSpPr>
          <p:spPr>
            <a:xfrm>
              <a:off x="9138151" y="3474125"/>
              <a:ext cx="474234" cy="289943"/>
            </a:xfrm>
            <a:custGeom>
              <a:avLst/>
              <a:gdLst>
                <a:gd name="connsiteX0" fmla="*/ 0 w 474234"/>
                <a:gd name="connsiteY0" fmla="*/ 0 h 289943"/>
                <a:gd name="connsiteX1" fmla="*/ 474234 w 474234"/>
                <a:gd name="connsiteY1" fmla="*/ 289944 h 28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4234" h="289943">
                  <a:moveTo>
                    <a:pt x="0" y="0"/>
                  </a:moveTo>
                  <a:lnTo>
                    <a:pt x="474234" y="289944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98">
              <a:extLst>
                <a:ext uri="{FF2B5EF4-FFF2-40B4-BE49-F238E27FC236}">
                  <a16:creationId xmlns:a16="http://schemas.microsoft.com/office/drawing/2014/main" id="{EE9DD15C-69A7-D574-8A8B-9C5D1B3FFB17}"/>
                </a:ext>
              </a:extLst>
            </p:cNvPr>
            <p:cNvSpPr/>
            <p:nvPr/>
          </p:nvSpPr>
          <p:spPr>
            <a:xfrm>
              <a:off x="9260634" y="3400259"/>
              <a:ext cx="472833" cy="290391"/>
            </a:xfrm>
            <a:custGeom>
              <a:avLst/>
              <a:gdLst>
                <a:gd name="connsiteX0" fmla="*/ 0 w 472833"/>
                <a:gd name="connsiteY0" fmla="*/ 0 h 290391"/>
                <a:gd name="connsiteX1" fmla="*/ 472833 w 472833"/>
                <a:gd name="connsiteY1" fmla="*/ 290392 h 290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833" h="290391">
                  <a:moveTo>
                    <a:pt x="0" y="0"/>
                  </a:moveTo>
                  <a:lnTo>
                    <a:pt x="472833" y="290392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99">
              <a:extLst>
                <a:ext uri="{FF2B5EF4-FFF2-40B4-BE49-F238E27FC236}">
                  <a16:creationId xmlns:a16="http://schemas.microsoft.com/office/drawing/2014/main" id="{A2A023E6-0107-8B5E-48BB-F8B5E95D90F7}"/>
                </a:ext>
              </a:extLst>
            </p:cNvPr>
            <p:cNvSpPr/>
            <p:nvPr/>
          </p:nvSpPr>
          <p:spPr>
            <a:xfrm>
              <a:off x="8945459" y="2682487"/>
              <a:ext cx="120940" cy="77895"/>
            </a:xfrm>
            <a:custGeom>
              <a:avLst/>
              <a:gdLst>
                <a:gd name="connsiteX0" fmla="*/ 120941 w 120940"/>
                <a:gd name="connsiteY0" fmla="*/ 77895 h 77895"/>
                <a:gd name="connsiteX1" fmla="*/ 0 w 120940"/>
                <a:gd name="connsiteY1" fmla="*/ 0 h 7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40" h="77895">
                  <a:moveTo>
                    <a:pt x="120941" y="77895"/>
                  </a:moveTo>
                  <a:lnTo>
                    <a:pt x="0" y="0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100">
              <a:extLst>
                <a:ext uri="{FF2B5EF4-FFF2-40B4-BE49-F238E27FC236}">
                  <a16:creationId xmlns:a16="http://schemas.microsoft.com/office/drawing/2014/main" id="{977A36FE-992B-1973-96F1-9FD2651277FE}"/>
                </a:ext>
              </a:extLst>
            </p:cNvPr>
            <p:cNvSpPr/>
            <p:nvPr/>
          </p:nvSpPr>
          <p:spPr>
            <a:xfrm>
              <a:off x="9309262" y="2607726"/>
              <a:ext cx="60680" cy="38500"/>
            </a:xfrm>
            <a:custGeom>
              <a:avLst/>
              <a:gdLst>
                <a:gd name="connsiteX0" fmla="*/ 0 w 60680"/>
                <a:gd name="connsiteY0" fmla="*/ 0 h 38500"/>
                <a:gd name="connsiteX1" fmla="*/ 60681 w 60680"/>
                <a:gd name="connsiteY1" fmla="*/ 38500 h 3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80" h="38500">
                  <a:moveTo>
                    <a:pt x="0" y="0"/>
                  </a:moveTo>
                  <a:lnTo>
                    <a:pt x="60681" y="38500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101">
              <a:extLst>
                <a:ext uri="{FF2B5EF4-FFF2-40B4-BE49-F238E27FC236}">
                  <a16:creationId xmlns:a16="http://schemas.microsoft.com/office/drawing/2014/main" id="{810E5016-B124-4931-AF5A-449EF1EDD767}"/>
                </a:ext>
              </a:extLst>
            </p:cNvPr>
            <p:cNvSpPr/>
            <p:nvPr/>
          </p:nvSpPr>
          <p:spPr>
            <a:xfrm>
              <a:off x="9430624" y="2533113"/>
              <a:ext cx="60680" cy="40589"/>
            </a:xfrm>
            <a:custGeom>
              <a:avLst/>
              <a:gdLst>
                <a:gd name="connsiteX0" fmla="*/ 0 w 60680"/>
                <a:gd name="connsiteY0" fmla="*/ 0 h 40589"/>
                <a:gd name="connsiteX1" fmla="*/ 60681 w 60680"/>
                <a:gd name="connsiteY1" fmla="*/ 40589 h 4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80" h="40589">
                  <a:moveTo>
                    <a:pt x="0" y="0"/>
                  </a:moveTo>
                  <a:lnTo>
                    <a:pt x="60681" y="40589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102">
              <a:extLst>
                <a:ext uri="{FF2B5EF4-FFF2-40B4-BE49-F238E27FC236}">
                  <a16:creationId xmlns:a16="http://schemas.microsoft.com/office/drawing/2014/main" id="{C18DC675-B708-0F79-6333-31A5267FCE02}"/>
                </a:ext>
              </a:extLst>
            </p:cNvPr>
            <p:cNvSpPr/>
            <p:nvPr/>
          </p:nvSpPr>
          <p:spPr>
            <a:xfrm>
              <a:off x="9066400" y="2833205"/>
              <a:ext cx="791651" cy="261143"/>
            </a:xfrm>
            <a:custGeom>
              <a:avLst/>
              <a:gdLst>
                <a:gd name="connsiteX0" fmla="*/ 0 w 791651"/>
                <a:gd name="connsiteY0" fmla="*/ 76403 h 261143"/>
                <a:gd name="connsiteX1" fmla="*/ 124164 w 791651"/>
                <a:gd name="connsiteY1" fmla="*/ 0 h 261143"/>
                <a:gd name="connsiteX2" fmla="*/ 548929 w 791651"/>
                <a:gd name="connsiteY2" fmla="*/ 261144 h 261143"/>
                <a:gd name="connsiteX3" fmla="*/ 791652 w 791651"/>
                <a:gd name="connsiteY3" fmla="*/ 111919 h 26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651" h="261143">
                  <a:moveTo>
                    <a:pt x="0" y="76403"/>
                  </a:moveTo>
                  <a:lnTo>
                    <a:pt x="124164" y="0"/>
                  </a:lnTo>
                  <a:lnTo>
                    <a:pt x="548929" y="261144"/>
                  </a:lnTo>
                  <a:lnTo>
                    <a:pt x="791652" y="111919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103">
              <a:extLst>
                <a:ext uri="{FF2B5EF4-FFF2-40B4-BE49-F238E27FC236}">
                  <a16:creationId xmlns:a16="http://schemas.microsoft.com/office/drawing/2014/main" id="{ABC887B4-AC48-8511-943B-72CD1EE13D84}"/>
                </a:ext>
              </a:extLst>
            </p:cNvPr>
            <p:cNvSpPr/>
            <p:nvPr/>
          </p:nvSpPr>
          <p:spPr>
            <a:xfrm>
              <a:off x="9247881" y="2836338"/>
              <a:ext cx="793474" cy="330831"/>
            </a:xfrm>
            <a:custGeom>
              <a:avLst/>
              <a:gdLst>
                <a:gd name="connsiteX0" fmla="*/ 0 w 793474"/>
                <a:gd name="connsiteY0" fmla="*/ 110874 h 330831"/>
                <a:gd name="connsiteX1" fmla="*/ 364505 w 793474"/>
                <a:gd name="connsiteY1" fmla="*/ 330832 h 330831"/>
                <a:gd name="connsiteX2" fmla="*/ 793474 w 793474"/>
                <a:gd name="connsiteY2" fmla="*/ 72225 h 330831"/>
                <a:gd name="connsiteX3" fmla="*/ 671552 w 793474"/>
                <a:gd name="connsiteY3" fmla="*/ 0 h 33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3474" h="330831">
                  <a:moveTo>
                    <a:pt x="0" y="110874"/>
                  </a:moveTo>
                  <a:lnTo>
                    <a:pt x="364505" y="330832"/>
                  </a:lnTo>
                  <a:lnTo>
                    <a:pt x="793474" y="72225"/>
                  </a:lnTo>
                  <a:lnTo>
                    <a:pt x="671552" y="0"/>
                  </a:lnTo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104">
              <a:extLst>
                <a:ext uri="{FF2B5EF4-FFF2-40B4-BE49-F238E27FC236}">
                  <a16:creationId xmlns:a16="http://schemas.microsoft.com/office/drawing/2014/main" id="{C217A011-ECB2-B125-2C6F-EA20D8DD5A86}"/>
                </a:ext>
              </a:extLst>
            </p:cNvPr>
            <p:cNvSpPr/>
            <p:nvPr/>
          </p:nvSpPr>
          <p:spPr>
            <a:xfrm>
              <a:off x="8900474" y="3624992"/>
              <a:ext cx="468768" cy="292928"/>
            </a:xfrm>
            <a:custGeom>
              <a:avLst/>
              <a:gdLst>
                <a:gd name="connsiteX0" fmla="*/ 0 w 468768"/>
                <a:gd name="connsiteY0" fmla="*/ 0 h 292928"/>
                <a:gd name="connsiteX1" fmla="*/ 468769 w 468768"/>
                <a:gd name="connsiteY1" fmla="*/ 292929 h 29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768" h="292928">
                  <a:moveTo>
                    <a:pt x="0" y="0"/>
                  </a:moveTo>
                  <a:lnTo>
                    <a:pt x="468769" y="292929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105">
              <a:extLst>
                <a:ext uri="{FF2B5EF4-FFF2-40B4-BE49-F238E27FC236}">
                  <a16:creationId xmlns:a16="http://schemas.microsoft.com/office/drawing/2014/main" id="{54FCC71D-7E6E-7B2F-6A9D-476A915620D7}"/>
                </a:ext>
              </a:extLst>
            </p:cNvPr>
            <p:cNvSpPr/>
            <p:nvPr/>
          </p:nvSpPr>
          <p:spPr>
            <a:xfrm>
              <a:off x="8945459" y="2760383"/>
              <a:ext cx="120940" cy="72075"/>
            </a:xfrm>
            <a:custGeom>
              <a:avLst/>
              <a:gdLst>
                <a:gd name="connsiteX0" fmla="*/ 120941 w 120940"/>
                <a:gd name="connsiteY0" fmla="*/ 0 h 72075"/>
                <a:gd name="connsiteX1" fmla="*/ 0 w 120940"/>
                <a:gd name="connsiteY1" fmla="*/ 72076 h 7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940" h="72075">
                  <a:moveTo>
                    <a:pt x="120941" y="0"/>
                  </a:moveTo>
                  <a:lnTo>
                    <a:pt x="0" y="72076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106">
              <a:extLst>
                <a:ext uri="{FF2B5EF4-FFF2-40B4-BE49-F238E27FC236}">
                  <a16:creationId xmlns:a16="http://schemas.microsoft.com/office/drawing/2014/main" id="{AE8C1BF0-7470-A78B-494F-37CE48AFE0D2}"/>
                </a:ext>
              </a:extLst>
            </p:cNvPr>
            <p:cNvSpPr/>
            <p:nvPr/>
          </p:nvSpPr>
          <p:spPr>
            <a:xfrm>
              <a:off x="8765098" y="2646226"/>
              <a:ext cx="121501" cy="74612"/>
            </a:xfrm>
            <a:custGeom>
              <a:avLst/>
              <a:gdLst>
                <a:gd name="connsiteX0" fmla="*/ 0 w 121501"/>
                <a:gd name="connsiteY0" fmla="*/ 0 h 74612"/>
                <a:gd name="connsiteX1" fmla="*/ 121501 w 121501"/>
                <a:gd name="connsiteY1" fmla="*/ 74612 h 7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501" h="74612">
                  <a:moveTo>
                    <a:pt x="0" y="0"/>
                  </a:moveTo>
                  <a:lnTo>
                    <a:pt x="121501" y="74612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107">
              <a:extLst>
                <a:ext uri="{FF2B5EF4-FFF2-40B4-BE49-F238E27FC236}">
                  <a16:creationId xmlns:a16="http://schemas.microsoft.com/office/drawing/2014/main" id="{95F7BCE9-172C-1A22-A349-48157B99A478}"/>
                </a:ext>
              </a:extLst>
            </p:cNvPr>
            <p:cNvSpPr/>
            <p:nvPr/>
          </p:nvSpPr>
          <p:spPr>
            <a:xfrm>
              <a:off x="8828441" y="2720838"/>
              <a:ext cx="58158" cy="38947"/>
            </a:xfrm>
            <a:custGeom>
              <a:avLst/>
              <a:gdLst>
                <a:gd name="connsiteX0" fmla="*/ 0 w 58158"/>
                <a:gd name="connsiteY0" fmla="*/ 38948 h 38947"/>
                <a:gd name="connsiteX1" fmla="*/ 58158 w 58158"/>
                <a:gd name="connsiteY1" fmla="*/ 0 h 3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158" h="38947">
                  <a:moveTo>
                    <a:pt x="0" y="38948"/>
                  </a:moveTo>
                  <a:lnTo>
                    <a:pt x="58158" y="0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108">
              <a:extLst>
                <a:ext uri="{FF2B5EF4-FFF2-40B4-BE49-F238E27FC236}">
                  <a16:creationId xmlns:a16="http://schemas.microsoft.com/office/drawing/2014/main" id="{D6B67114-1504-5254-9875-53CBE8A5AEEA}"/>
                </a:ext>
              </a:extLst>
            </p:cNvPr>
            <p:cNvSpPr/>
            <p:nvPr/>
          </p:nvSpPr>
          <p:spPr>
            <a:xfrm>
              <a:off x="9796250" y="2906474"/>
              <a:ext cx="61801" cy="38649"/>
            </a:xfrm>
            <a:custGeom>
              <a:avLst/>
              <a:gdLst>
                <a:gd name="connsiteX0" fmla="*/ 0 w 61801"/>
                <a:gd name="connsiteY0" fmla="*/ 0 h 38649"/>
                <a:gd name="connsiteX1" fmla="*/ 61802 w 61801"/>
                <a:gd name="connsiteY1" fmla="*/ 38649 h 3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801" h="38649">
                  <a:moveTo>
                    <a:pt x="0" y="0"/>
                  </a:moveTo>
                  <a:lnTo>
                    <a:pt x="61802" y="38649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109">
              <a:extLst>
                <a:ext uri="{FF2B5EF4-FFF2-40B4-BE49-F238E27FC236}">
                  <a16:creationId xmlns:a16="http://schemas.microsoft.com/office/drawing/2014/main" id="{4EC2D31C-0BAB-EBE4-0DE3-CFAD13B10865}"/>
                </a:ext>
              </a:extLst>
            </p:cNvPr>
            <p:cNvSpPr/>
            <p:nvPr/>
          </p:nvSpPr>
          <p:spPr>
            <a:xfrm>
              <a:off x="9194488" y="2947212"/>
              <a:ext cx="53393" cy="32829"/>
            </a:xfrm>
            <a:custGeom>
              <a:avLst/>
              <a:gdLst>
                <a:gd name="connsiteX0" fmla="*/ 53393 w 53393"/>
                <a:gd name="connsiteY0" fmla="*/ 0 h 32829"/>
                <a:gd name="connsiteX1" fmla="*/ 0 w 53393"/>
                <a:gd name="connsiteY1" fmla="*/ 32830 h 3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93" h="32829">
                  <a:moveTo>
                    <a:pt x="53393" y="0"/>
                  </a:moveTo>
                  <a:lnTo>
                    <a:pt x="0" y="32830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110">
              <a:extLst>
                <a:ext uri="{FF2B5EF4-FFF2-40B4-BE49-F238E27FC236}">
                  <a16:creationId xmlns:a16="http://schemas.microsoft.com/office/drawing/2014/main" id="{B343FBA3-01FE-10B4-08A8-2B418E267422}"/>
                </a:ext>
              </a:extLst>
            </p:cNvPr>
            <p:cNvSpPr/>
            <p:nvPr/>
          </p:nvSpPr>
          <p:spPr>
            <a:xfrm>
              <a:off x="7216339" y="4977857"/>
              <a:ext cx="171391" cy="105367"/>
            </a:xfrm>
            <a:custGeom>
              <a:avLst/>
              <a:gdLst>
                <a:gd name="connsiteX0" fmla="*/ 25006 w 171391"/>
                <a:gd name="connsiteY0" fmla="*/ 15378 h 105367"/>
                <a:gd name="connsiteX1" fmla="*/ 25006 w 171391"/>
                <a:gd name="connsiteY1" fmla="*/ 89990 h 105367"/>
                <a:gd name="connsiteX2" fmla="*/ 146367 w 171391"/>
                <a:gd name="connsiteY2" fmla="*/ 89990 h 105367"/>
                <a:gd name="connsiteX3" fmla="*/ 146367 w 171391"/>
                <a:gd name="connsiteY3" fmla="*/ 15378 h 105367"/>
                <a:gd name="connsiteX4" fmla="*/ 25006 w 171391"/>
                <a:gd name="connsiteY4" fmla="*/ 15378 h 10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91" h="105367">
                  <a:moveTo>
                    <a:pt x="25006" y="15378"/>
                  </a:moveTo>
                  <a:cubicBezTo>
                    <a:pt x="-8348" y="35821"/>
                    <a:pt x="-8348" y="69397"/>
                    <a:pt x="25006" y="89990"/>
                  </a:cubicBezTo>
                  <a:cubicBezTo>
                    <a:pt x="63166" y="110493"/>
                    <a:pt x="108207" y="110493"/>
                    <a:pt x="146367" y="89990"/>
                  </a:cubicBezTo>
                  <a:cubicBezTo>
                    <a:pt x="179720" y="69397"/>
                    <a:pt x="179720" y="35821"/>
                    <a:pt x="146367" y="15378"/>
                  </a:cubicBezTo>
                  <a:cubicBezTo>
                    <a:pt x="108207" y="-5126"/>
                    <a:pt x="63166" y="-5126"/>
                    <a:pt x="25006" y="15378"/>
                  </a:cubicBezTo>
                  <a:close/>
                </a:path>
              </a:pathLst>
            </a:custGeom>
            <a:noFill/>
            <a:ln w="42026" cap="flat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111">
              <a:extLst>
                <a:ext uri="{FF2B5EF4-FFF2-40B4-BE49-F238E27FC236}">
                  <a16:creationId xmlns:a16="http://schemas.microsoft.com/office/drawing/2014/main" id="{820CD942-6745-A07A-4BF5-E70F74A63430}"/>
                </a:ext>
              </a:extLst>
            </p:cNvPr>
            <p:cNvSpPr/>
            <p:nvPr/>
          </p:nvSpPr>
          <p:spPr>
            <a:xfrm>
              <a:off x="6757029" y="4694785"/>
              <a:ext cx="484324" cy="298449"/>
            </a:xfrm>
            <a:custGeom>
              <a:avLst/>
              <a:gdLst>
                <a:gd name="connsiteX0" fmla="*/ 0 w 484324"/>
                <a:gd name="connsiteY0" fmla="*/ 0 h 298449"/>
                <a:gd name="connsiteX1" fmla="*/ 484324 w 484324"/>
                <a:gd name="connsiteY1" fmla="*/ 298450 h 298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324" h="298449">
                  <a:moveTo>
                    <a:pt x="0" y="0"/>
                  </a:moveTo>
                  <a:lnTo>
                    <a:pt x="484324" y="298450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112">
              <a:extLst>
                <a:ext uri="{FF2B5EF4-FFF2-40B4-BE49-F238E27FC236}">
                  <a16:creationId xmlns:a16="http://schemas.microsoft.com/office/drawing/2014/main" id="{A0B9278C-993E-ABD2-4E43-79C6F306BB1A}"/>
                </a:ext>
              </a:extLst>
            </p:cNvPr>
            <p:cNvSpPr/>
            <p:nvPr/>
          </p:nvSpPr>
          <p:spPr>
            <a:xfrm>
              <a:off x="5972419" y="2679146"/>
              <a:ext cx="170358" cy="105537"/>
            </a:xfrm>
            <a:custGeom>
              <a:avLst/>
              <a:gdLst>
                <a:gd name="connsiteX0" fmla="*/ 24900 w 170358"/>
                <a:gd name="connsiteY0" fmla="*/ 89892 h 105537"/>
                <a:gd name="connsiteX1" fmla="*/ 24900 w 170358"/>
                <a:gd name="connsiteY1" fmla="*/ 15279 h 105537"/>
                <a:gd name="connsiteX2" fmla="*/ 145281 w 170358"/>
                <a:gd name="connsiteY2" fmla="*/ 15279 h 105537"/>
                <a:gd name="connsiteX3" fmla="*/ 145281 w 170358"/>
                <a:gd name="connsiteY3" fmla="*/ 89892 h 105537"/>
                <a:gd name="connsiteX4" fmla="*/ 24900 w 170358"/>
                <a:gd name="connsiteY4" fmla="*/ 89892 h 1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58" h="105537">
                  <a:moveTo>
                    <a:pt x="24900" y="89892"/>
                  </a:moveTo>
                  <a:cubicBezTo>
                    <a:pt x="-8173" y="68851"/>
                    <a:pt x="-8453" y="35126"/>
                    <a:pt x="24900" y="15279"/>
                  </a:cubicBezTo>
                  <a:cubicBezTo>
                    <a:pt x="62747" y="-5093"/>
                    <a:pt x="107435" y="-5093"/>
                    <a:pt x="145281" y="15279"/>
                  </a:cubicBezTo>
                  <a:cubicBezTo>
                    <a:pt x="178634" y="35872"/>
                    <a:pt x="178774" y="69597"/>
                    <a:pt x="145281" y="89892"/>
                  </a:cubicBezTo>
                  <a:cubicBezTo>
                    <a:pt x="107547" y="110753"/>
                    <a:pt x="62635" y="110753"/>
                    <a:pt x="24900" y="89892"/>
                  </a:cubicBezTo>
                  <a:close/>
                </a:path>
              </a:pathLst>
            </a:custGeom>
            <a:noFill/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113">
              <a:extLst>
                <a:ext uri="{FF2B5EF4-FFF2-40B4-BE49-F238E27FC236}">
                  <a16:creationId xmlns:a16="http://schemas.microsoft.com/office/drawing/2014/main" id="{C851E660-EF07-7752-0193-53434A896FA2}"/>
                </a:ext>
              </a:extLst>
            </p:cNvPr>
            <p:cNvSpPr/>
            <p:nvPr/>
          </p:nvSpPr>
          <p:spPr>
            <a:xfrm>
              <a:off x="6126959" y="2455815"/>
              <a:ext cx="387908" cy="239356"/>
            </a:xfrm>
            <a:custGeom>
              <a:avLst/>
              <a:gdLst>
                <a:gd name="connsiteX0" fmla="*/ 387908 w 387908"/>
                <a:gd name="connsiteY0" fmla="*/ 0 h 239356"/>
                <a:gd name="connsiteX1" fmla="*/ 0 w 387908"/>
                <a:gd name="connsiteY1" fmla="*/ 239357 h 23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7908" h="239356">
                  <a:moveTo>
                    <a:pt x="387908" y="0"/>
                  </a:moveTo>
                  <a:lnTo>
                    <a:pt x="0" y="239357"/>
                  </a:lnTo>
                </a:path>
              </a:pathLst>
            </a:custGeom>
            <a:ln w="42026" cap="rnd">
              <a:solidFill>
                <a:srgbClr val="8B73E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6">
            <a:extLst>
              <a:ext uri="{FF2B5EF4-FFF2-40B4-BE49-F238E27FC236}">
                <a16:creationId xmlns:a16="http://schemas.microsoft.com/office/drawing/2014/main" id="{4A7303AD-080A-2387-58BA-804FC6FF95F6}"/>
              </a:ext>
            </a:extLst>
          </p:cNvPr>
          <p:cNvGrpSpPr/>
          <p:nvPr/>
        </p:nvGrpSpPr>
        <p:grpSpPr>
          <a:xfrm>
            <a:off x="7701515" y="4209506"/>
            <a:ext cx="1284528" cy="1382940"/>
            <a:chOff x="9309262" y="3503672"/>
            <a:chExt cx="1455777" cy="1567309"/>
          </a:xfrm>
        </p:grpSpPr>
        <p:sp>
          <p:nvSpPr>
            <p:cNvPr id="72" name="Freeform: Shape 115">
              <a:extLst>
                <a:ext uri="{FF2B5EF4-FFF2-40B4-BE49-F238E27FC236}">
                  <a16:creationId xmlns:a16="http://schemas.microsoft.com/office/drawing/2014/main" id="{9F539B03-81C7-0307-0C4F-43C69FB7916D}"/>
                </a:ext>
              </a:extLst>
            </p:cNvPr>
            <p:cNvSpPr/>
            <p:nvPr/>
          </p:nvSpPr>
          <p:spPr>
            <a:xfrm>
              <a:off x="9369383" y="3503672"/>
              <a:ext cx="1336517" cy="1492696"/>
            </a:xfrm>
            <a:custGeom>
              <a:avLst/>
              <a:gdLst>
                <a:gd name="connsiteX0" fmla="*/ 1336517 w 1336517"/>
                <a:gd name="connsiteY0" fmla="*/ 1082328 h 1492696"/>
                <a:gd name="connsiteX1" fmla="*/ 1336517 w 1336517"/>
                <a:gd name="connsiteY1" fmla="*/ 409921 h 1492696"/>
                <a:gd name="connsiteX2" fmla="*/ 668188 w 1336517"/>
                <a:gd name="connsiteY2" fmla="*/ 0 h 1492696"/>
                <a:gd name="connsiteX3" fmla="*/ 0 w 1336517"/>
                <a:gd name="connsiteY3" fmla="*/ 410816 h 1492696"/>
                <a:gd name="connsiteX4" fmla="*/ 0 w 1336517"/>
                <a:gd name="connsiteY4" fmla="*/ 1082328 h 1492696"/>
                <a:gd name="connsiteX5" fmla="*/ 667488 w 1336517"/>
                <a:gd name="connsiteY5" fmla="*/ 1492697 h 149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6517" h="1492696">
                  <a:moveTo>
                    <a:pt x="1336517" y="1082328"/>
                  </a:moveTo>
                  <a:lnTo>
                    <a:pt x="1336517" y="409921"/>
                  </a:lnTo>
                  <a:lnTo>
                    <a:pt x="668188" y="0"/>
                  </a:lnTo>
                  <a:lnTo>
                    <a:pt x="0" y="410816"/>
                  </a:lnTo>
                  <a:lnTo>
                    <a:pt x="0" y="1082328"/>
                  </a:lnTo>
                  <a:lnTo>
                    <a:pt x="667488" y="1492697"/>
                  </a:lnTo>
                  <a:close/>
                </a:path>
              </a:pathLst>
            </a:custGeom>
            <a:noFill/>
            <a:ln w="42026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16">
              <a:extLst>
                <a:ext uri="{FF2B5EF4-FFF2-40B4-BE49-F238E27FC236}">
                  <a16:creationId xmlns:a16="http://schemas.microsoft.com/office/drawing/2014/main" id="{B27EB5E3-7908-06CC-19BE-31774FF1C805}"/>
                </a:ext>
              </a:extLst>
            </p:cNvPr>
            <p:cNvSpPr/>
            <p:nvPr/>
          </p:nvSpPr>
          <p:spPr>
            <a:xfrm>
              <a:off x="10036870" y="3913593"/>
              <a:ext cx="669029" cy="1082776"/>
            </a:xfrm>
            <a:custGeom>
              <a:avLst/>
              <a:gdLst>
                <a:gd name="connsiteX0" fmla="*/ 669029 w 669029"/>
                <a:gd name="connsiteY0" fmla="*/ 672408 h 1082776"/>
                <a:gd name="connsiteX1" fmla="*/ 0 w 669029"/>
                <a:gd name="connsiteY1" fmla="*/ 1082776 h 1082776"/>
                <a:gd name="connsiteX2" fmla="*/ 561 w 669029"/>
                <a:gd name="connsiteY2" fmla="*/ 410816 h 1082776"/>
                <a:gd name="connsiteX3" fmla="*/ 669029 w 669029"/>
                <a:gd name="connsiteY3" fmla="*/ 0 h 108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029" h="1082776">
                  <a:moveTo>
                    <a:pt x="669029" y="672408"/>
                  </a:moveTo>
                  <a:lnTo>
                    <a:pt x="0" y="1082776"/>
                  </a:lnTo>
                  <a:lnTo>
                    <a:pt x="561" y="410816"/>
                  </a:lnTo>
                  <a:lnTo>
                    <a:pt x="669029" y="0"/>
                  </a:lnTo>
                  <a:close/>
                </a:path>
              </a:pathLst>
            </a:custGeom>
            <a:noFill/>
            <a:ln w="42026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117">
              <a:extLst>
                <a:ext uri="{FF2B5EF4-FFF2-40B4-BE49-F238E27FC236}">
                  <a16:creationId xmlns:a16="http://schemas.microsoft.com/office/drawing/2014/main" id="{A62A5C44-F7F6-329C-1736-9F9DCFD0C284}"/>
                </a:ext>
              </a:extLst>
            </p:cNvPr>
            <p:cNvSpPr/>
            <p:nvPr/>
          </p:nvSpPr>
          <p:spPr>
            <a:xfrm>
              <a:off x="9369383" y="3914488"/>
              <a:ext cx="668048" cy="1081880"/>
            </a:xfrm>
            <a:custGeom>
              <a:avLst/>
              <a:gdLst>
                <a:gd name="connsiteX0" fmla="*/ 667488 w 668048"/>
                <a:gd name="connsiteY0" fmla="*/ 1081881 h 1081880"/>
                <a:gd name="connsiteX1" fmla="*/ 0 w 668048"/>
                <a:gd name="connsiteY1" fmla="*/ 671512 h 1081880"/>
                <a:gd name="connsiteX2" fmla="*/ 0 w 668048"/>
                <a:gd name="connsiteY2" fmla="*/ 0 h 1081880"/>
                <a:gd name="connsiteX3" fmla="*/ 668049 w 668048"/>
                <a:gd name="connsiteY3" fmla="*/ 409921 h 10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48" h="1081880">
                  <a:moveTo>
                    <a:pt x="667488" y="1081881"/>
                  </a:moveTo>
                  <a:lnTo>
                    <a:pt x="0" y="671512"/>
                  </a:lnTo>
                  <a:lnTo>
                    <a:pt x="0" y="0"/>
                  </a:lnTo>
                  <a:lnTo>
                    <a:pt x="668049" y="409921"/>
                  </a:lnTo>
                  <a:close/>
                </a:path>
              </a:pathLst>
            </a:custGeom>
            <a:noFill/>
            <a:ln w="42026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" name="Graphic 6">
              <a:extLst>
                <a:ext uri="{FF2B5EF4-FFF2-40B4-BE49-F238E27FC236}">
                  <a16:creationId xmlns:a16="http://schemas.microsoft.com/office/drawing/2014/main" id="{F78B8334-5961-11F1-DE1B-4D0F37C53019}"/>
                </a:ext>
              </a:extLst>
            </p:cNvPr>
            <p:cNvGrpSpPr/>
            <p:nvPr/>
          </p:nvGrpSpPr>
          <p:grpSpPr>
            <a:xfrm>
              <a:off x="9672786" y="3690651"/>
              <a:ext cx="728168" cy="969961"/>
              <a:chOff x="9672786" y="3690651"/>
              <a:chExt cx="728168" cy="969961"/>
            </a:xfrm>
            <a:solidFill>
              <a:srgbClr val="FFFFFF"/>
            </a:solidFill>
          </p:grpSpPr>
          <p:sp>
            <p:nvSpPr>
              <p:cNvPr id="458" name="Freeform: Shape 119">
                <a:extLst>
                  <a:ext uri="{FF2B5EF4-FFF2-40B4-BE49-F238E27FC236}">
                    <a16:creationId xmlns:a16="http://schemas.microsoft.com/office/drawing/2014/main" id="{C52FC7E4-CAD4-6040-9C4E-6A8E77CB553B}"/>
                  </a:ext>
                </a:extLst>
              </p:cNvPr>
              <p:cNvSpPr/>
              <p:nvPr/>
            </p:nvSpPr>
            <p:spPr>
              <a:xfrm>
                <a:off x="9672786" y="3690651"/>
                <a:ext cx="728168" cy="969961"/>
              </a:xfrm>
              <a:custGeom>
                <a:avLst/>
                <a:gdLst>
                  <a:gd name="connsiteX0" fmla="*/ 728168 w 728168"/>
                  <a:gd name="connsiteY0" fmla="*/ 932656 h 969961"/>
                  <a:gd name="connsiteX1" fmla="*/ 667488 w 728168"/>
                  <a:gd name="connsiteY1" fmla="*/ 969962 h 969961"/>
                  <a:gd name="connsiteX2" fmla="*/ 667488 w 728168"/>
                  <a:gd name="connsiteY2" fmla="*/ 447675 h 969961"/>
                  <a:gd name="connsiteX3" fmla="*/ 0 w 728168"/>
                  <a:gd name="connsiteY3" fmla="*/ 37306 h 969961"/>
                  <a:gd name="connsiteX4" fmla="*/ 60681 w 728168"/>
                  <a:gd name="connsiteY4" fmla="*/ 0 h 969961"/>
                  <a:gd name="connsiteX5" fmla="*/ 728168 w 728168"/>
                  <a:gd name="connsiteY5" fmla="*/ 410368 h 96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8168" h="969961">
                    <a:moveTo>
                      <a:pt x="728168" y="932656"/>
                    </a:moveTo>
                    <a:lnTo>
                      <a:pt x="667488" y="969962"/>
                    </a:lnTo>
                    <a:lnTo>
                      <a:pt x="667488" y="447675"/>
                    </a:lnTo>
                    <a:lnTo>
                      <a:pt x="0" y="37306"/>
                    </a:lnTo>
                    <a:lnTo>
                      <a:pt x="60681" y="0"/>
                    </a:lnTo>
                    <a:lnTo>
                      <a:pt x="728168" y="410368"/>
                    </a:lnTo>
                    <a:close/>
                  </a:path>
                </a:pathLst>
              </a:custGeom>
              <a:solidFill>
                <a:srgbClr val="FFFFFF"/>
              </a:solidFill>
              <a:ln w="1400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120">
                <a:extLst>
                  <a:ext uri="{FF2B5EF4-FFF2-40B4-BE49-F238E27FC236}">
                    <a16:creationId xmlns:a16="http://schemas.microsoft.com/office/drawing/2014/main" id="{65446A81-D1D5-8733-90BD-83612AF5B6FB}"/>
                  </a:ext>
                </a:extLst>
              </p:cNvPr>
              <p:cNvSpPr/>
              <p:nvPr/>
            </p:nvSpPr>
            <p:spPr>
              <a:xfrm>
                <a:off x="9672786" y="3690651"/>
                <a:ext cx="728168" cy="969961"/>
              </a:xfrm>
              <a:custGeom>
                <a:avLst/>
                <a:gdLst>
                  <a:gd name="connsiteX0" fmla="*/ 0 w 728168"/>
                  <a:gd name="connsiteY0" fmla="*/ 932656 h 969961"/>
                  <a:gd name="connsiteX1" fmla="*/ 60681 w 728168"/>
                  <a:gd name="connsiteY1" fmla="*/ 969962 h 969961"/>
                  <a:gd name="connsiteX2" fmla="*/ 60681 w 728168"/>
                  <a:gd name="connsiteY2" fmla="*/ 447227 h 969961"/>
                  <a:gd name="connsiteX3" fmla="*/ 728168 w 728168"/>
                  <a:gd name="connsiteY3" fmla="*/ 37306 h 969961"/>
                  <a:gd name="connsiteX4" fmla="*/ 667488 w 728168"/>
                  <a:gd name="connsiteY4" fmla="*/ 0 h 969961"/>
                  <a:gd name="connsiteX5" fmla="*/ 0 w 728168"/>
                  <a:gd name="connsiteY5" fmla="*/ 409921 h 96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8168" h="969961">
                    <a:moveTo>
                      <a:pt x="0" y="932656"/>
                    </a:moveTo>
                    <a:lnTo>
                      <a:pt x="60681" y="969962"/>
                    </a:lnTo>
                    <a:lnTo>
                      <a:pt x="60681" y="447227"/>
                    </a:lnTo>
                    <a:lnTo>
                      <a:pt x="728168" y="37306"/>
                    </a:lnTo>
                    <a:lnTo>
                      <a:pt x="667488" y="0"/>
                    </a:lnTo>
                    <a:lnTo>
                      <a:pt x="0" y="409921"/>
                    </a:lnTo>
                    <a:close/>
                  </a:path>
                </a:pathLst>
              </a:custGeom>
              <a:solidFill>
                <a:srgbClr val="FFFFFF"/>
              </a:solidFill>
              <a:ln w="1400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6">
              <a:extLst>
                <a:ext uri="{FF2B5EF4-FFF2-40B4-BE49-F238E27FC236}">
                  <a16:creationId xmlns:a16="http://schemas.microsoft.com/office/drawing/2014/main" id="{6BE55CD7-33C8-A19E-AFCF-5986CC1E60BA}"/>
                </a:ext>
              </a:extLst>
            </p:cNvPr>
            <p:cNvGrpSpPr/>
            <p:nvPr/>
          </p:nvGrpSpPr>
          <p:grpSpPr>
            <a:xfrm>
              <a:off x="10037431" y="4548694"/>
              <a:ext cx="727607" cy="522287"/>
              <a:chOff x="10037431" y="4548694"/>
              <a:chExt cx="727607" cy="522287"/>
            </a:xfrm>
            <a:noFill/>
          </p:grpSpPr>
          <p:sp>
            <p:nvSpPr>
              <p:cNvPr id="452" name="Freeform: Shape 122">
                <a:extLst>
                  <a:ext uri="{FF2B5EF4-FFF2-40B4-BE49-F238E27FC236}">
                    <a16:creationId xmlns:a16="http://schemas.microsoft.com/office/drawing/2014/main" id="{E371C80E-3026-ACE4-9452-824E544C8E56}"/>
                  </a:ext>
                </a:extLst>
              </p:cNvPr>
              <p:cNvSpPr/>
              <p:nvPr/>
            </p:nvSpPr>
            <p:spPr>
              <a:xfrm>
                <a:off x="10643677" y="4548694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123">
                <a:extLst>
                  <a:ext uri="{FF2B5EF4-FFF2-40B4-BE49-F238E27FC236}">
                    <a16:creationId xmlns:a16="http://schemas.microsoft.com/office/drawing/2014/main" id="{BF1D801A-BDAC-467B-8A4F-0F93B7E08D0B}"/>
                  </a:ext>
                </a:extLst>
              </p:cNvPr>
              <p:cNvSpPr/>
              <p:nvPr/>
            </p:nvSpPr>
            <p:spPr>
              <a:xfrm>
                <a:off x="10522316" y="4623306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124">
                <a:extLst>
                  <a:ext uri="{FF2B5EF4-FFF2-40B4-BE49-F238E27FC236}">
                    <a16:creationId xmlns:a16="http://schemas.microsoft.com/office/drawing/2014/main" id="{6C66219F-0853-AEF4-C07B-55728062DA07}"/>
                  </a:ext>
                </a:extLst>
              </p:cNvPr>
              <p:cNvSpPr/>
              <p:nvPr/>
            </p:nvSpPr>
            <p:spPr>
              <a:xfrm>
                <a:off x="10400954" y="4697919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125">
                <a:extLst>
                  <a:ext uri="{FF2B5EF4-FFF2-40B4-BE49-F238E27FC236}">
                    <a16:creationId xmlns:a16="http://schemas.microsoft.com/office/drawing/2014/main" id="{9DEE0A85-2DC3-78A4-C739-3393A82D3B92}"/>
                  </a:ext>
                </a:extLst>
              </p:cNvPr>
              <p:cNvSpPr/>
              <p:nvPr/>
            </p:nvSpPr>
            <p:spPr>
              <a:xfrm>
                <a:off x="10279593" y="4772531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126">
                <a:extLst>
                  <a:ext uri="{FF2B5EF4-FFF2-40B4-BE49-F238E27FC236}">
                    <a16:creationId xmlns:a16="http://schemas.microsoft.com/office/drawing/2014/main" id="{6861DC3A-4966-440B-72E9-1DBD152F2A2F}"/>
                  </a:ext>
                </a:extLst>
              </p:cNvPr>
              <p:cNvSpPr/>
              <p:nvPr/>
            </p:nvSpPr>
            <p:spPr>
              <a:xfrm>
                <a:off x="10158232" y="4847144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127">
                <a:extLst>
                  <a:ext uri="{FF2B5EF4-FFF2-40B4-BE49-F238E27FC236}">
                    <a16:creationId xmlns:a16="http://schemas.microsoft.com/office/drawing/2014/main" id="{2AE48D7F-095C-227F-6FDF-1ECDAA278280}"/>
                  </a:ext>
                </a:extLst>
              </p:cNvPr>
              <p:cNvSpPr/>
              <p:nvPr/>
            </p:nvSpPr>
            <p:spPr>
              <a:xfrm>
                <a:off x="10037431" y="4921309"/>
                <a:ext cx="120800" cy="149672"/>
              </a:xfrm>
              <a:custGeom>
                <a:avLst/>
                <a:gdLst>
                  <a:gd name="connsiteX0" fmla="*/ 0 w 120800"/>
                  <a:gd name="connsiteY0" fmla="*/ 0 h 149672"/>
                  <a:gd name="connsiteX1" fmla="*/ 120801 w 120800"/>
                  <a:gd name="connsiteY1" fmla="*/ 75060 h 149672"/>
                  <a:gd name="connsiteX2" fmla="*/ 120801 w 120800"/>
                  <a:gd name="connsiteY2" fmla="*/ 149672 h 14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800" h="149672">
                    <a:moveTo>
                      <a:pt x="0" y="0"/>
                    </a:moveTo>
                    <a:lnTo>
                      <a:pt x="120801" y="75060"/>
                    </a:lnTo>
                    <a:lnTo>
                      <a:pt x="120801" y="149672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Graphic 6">
              <a:extLst>
                <a:ext uri="{FF2B5EF4-FFF2-40B4-BE49-F238E27FC236}">
                  <a16:creationId xmlns:a16="http://schemas.microsoft.com/office/drawing/2014/main" id="{338969E0-A2C2-7F68-4471-C45608E9847D}"/>
                </a:ext>
              </a:extLst>
            </p:cNvPr>
            <p:cNvGrpSpPr/>
            <p:nvPr/>
          </p:nvGrpSpPr>
          <p:grpSpPr>
            <a:xfrm>
              <a:off x="9309262" y="4548694"/>
              <a:ext cx="727608" cy="522287"/>
              <a:chOff x="9309262" y="4548694"/>
              <a:chExt cx="727608" cy="522287"/>
            </a:xfrm>
            <a:noFill/>
          </p:grpSpPr>
          <p:sp>
            <p:nvSpPr>
              <p:cNvPr id="322" name="Freeform: Shape 129">
                <a:extLst>
                  <a:ext uri="{FF2B5EF4-FFF2-40B4-BE49-F238E27FC236}">
                    <a16:creationId xmlns:a16="http://schemas.microsoft.com/office/drawing/2014/main" id="{4C451128-FAD6-DE24-984D-5195CE7A6204}"/>
                  </a:ext>
                </a:extLst>
              </p:cNvPr>
              <p:cNvSpPr/>
              <p:nvPr/>
            </p:nvSpPr>
            <p:spPr>
              <a:xfrm>
                <a:off x="9309262" y="4548694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130">
                <a:extLst>
                  <a:ext uri="{FF2B5EF4-FFF2-40B4-BE49-F238E27FC236}">
                    <a16:creationId xmlns:a16="http://schemas.microsoft.com/office/drawing/2014/main" id="{A5A7E220-210F-02E6-F8F7-A78C578A1A56}"/>
                  </a:ext>
                </a:extLst>
              </p:cNvPr>
              <p:cNvSpPr/>
              <p:nvPr/>
            </p:nvSpPr>
            <p:spPr>
              <a:xfrm>
                <a:off x="9430624" y="4623306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131">
                <a:extLst>
                  <a:ext uri="{FF2B5EF4-FFF2-40B4-BE49-F238E27FC236}">
                    <a16:creationId xmlns:a16="http://schemas.microsoft.com/office/drawing/2014/main" id="{48154C11-E21B-68A8-4C87-A35E732FE3AF}"/>
                  </a:ext>
                </a:extLst>
              </p:cNvPr>
              <p:cNvSpPr/>
              <p:nvPr/>
            </p:nvSpPr>
            <p:spPr>
              <a:xfrm>
                <a:off x="9551985" y="4697919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132">
                <a:extLst>
                  <a:ext uri="{FF2B5EF4-FFF2-40B4-BE49-F238E27FC236}">
                    <a16:creationId xmlns:a16="http://schemas.microsoft.com/office/drawing/2014/main" id="{81811A0C-40DC-BD03-B04E-2CC0DBB466C3}"/>
                  </a:ext>
                </a:extLst>
              </p:cNvPr>
              <p:cNvSpPr/>
              <p:nvPr/>
            </p:nvSpPr>
            <p:spPr>
              <a:xfrm>
                <a:off x="9673347" y="4772531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133">
                <a:extLst>
                  <a:ext uri="{FF2B5EF4-FFF2-40B4-BE49-F238E27FC236}">
                    <a16:creationId xmlns:a16="http://schemas.microsoft.com/office/drawing/2014/main" id="{797C987E-A68F-6B5B-F362-1C9B16063741}"/>
                  </a:ext>
                </a:extLst>
              </p:cNvPr>
              <p:cNvSpPr/>
              <p:nvPr/>
            </p:nvSpPr>
            <p:spPr>
              <a:xfrm>
                <a:off x="9794708" y="4847144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134">
                <a:extLst>
                  <a:ext uri="{FF2B5EF4-FFF2-40B4-BE49-F238E27FC236}">
                    <a16:creationId xmlns:a16="http://schemas.microsoft.com/office/drawing/2014/main" id="{36F43A0B-2A96-5619-3073-2DD58D00EC18}"/>
                  </a:ext>
                </a:extLst>
              </p:cNvPr>
              <p:cNvSpPr/>
              <p:nvPr/>
            </p:nvSpPr>
            <p:spPr>
              <a:xfrm>
                <a:off x="9916070" y="4921309"/>
                <a:ext cx="120800" cy="149672"/>
              </a:xfrm>
              <a:custGeom>
                <a:avLst/>
                <a:gdLst>
                  <a:gd name="connsiteX0" fmla="*/ 120801 w 120800"/>
                  <a:gd name="connsiteY0" fmla="*/ 0 h 149672"/>
                  <a:gd name="connsiteX1" fmla="*/ 0 w 120800"/>
                  <a:gd name="connsiteY1" fmla="*/ 75060 h 149672"/>
                  <a:gd name="connsiteX2" fmla="*/ 0 w 120800"/>
                  <a:gd name="connsiteY2" fmla="*/ 149672 h 14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800" h="149672">
                    <a:moveTo>
                      <a:pt x="120801" y="0"/>
                    </a:moveTo>
                    <a:lnTo>
                      <a:pt x="0" y="75060"/>
                    </a:lnTo>
                    <a:lnTo>
                      <a:pt x="0" y="149672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1" name="Freeform: Shape 135">
              <a:extLst>
                <a:ext uri="{FF2B5EF4-FFF2-40B4-BE49-F238E27FC236}">
                  <a16:creationId xmlns:a16="http://schemas.microsoft.com/office/drawing/2014/main" id="{48FFECD6-0DD7-3F17-4D9F-5416F487DE27}"/>
                </a:ext>
              </a:extLst>
            </p:cNvPr>
            <p:cNvSpPr/>
            <p:nvPr/>
          </p:nvSpPr>
          <p:spPr>
            <a:xfrm>
              <a:off x="10705900" y="4474082"/>
              <a:ext cx="59139" cy="74612"/>
            </a:xfrm>
            <a:custGeom>
              <a:avLst/>
              <a:gdLst>
                <a:gd name="connsiteX0" fmla="*/ 0 w 59139"/>
                <a:gd name="connsiteY0" fmla="*/ 36411 h 74612"/>
                <a:gd name="connsiteX1" fmla="*/ 59139 w 59139"/>
                <a:gd name="connsiteY1" fmla="*/ 0 h 74612"/>
                <a:gd name="connsiteX2" fmla="*/ 59139 w 59139"/>
                <a:gd name="connsiteY2" fmla="*/ 74612 h 7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139" h="74612">
                  <a:moveTo>
                    <a:pt x="0" y="36411"/>
                  </a:moveTo>
                  <a:lnTo>
                    <a:pt x="59139" y="0"/>
                  </a:lnTo>
                  <a:lnTo>
                    <a:pt x="59139" y="74612"/>
                  </a:lnTo>
                </a:path>
              </a:pathLst>
            </a:custGeom>
            <a:noFill/>
            <a:ln w="4202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6">
            <a:extLst>
              <a:ext uri="{FF2B5EF4-FFF2-40B4-BE49-F238E27FC236}">
                <a16:creationId xmlns:a16="http://schemas.microsoft.com/office/drawing/2014/main" id="{D1614881-EE9E-E0FD-0F87-F3CA7EE31C4D}"/>
              </a:ext>
            </a:extLst>
          </p:cNvPr>
          <p:cNvGrpSpPr/>
          <p:nvPr/>
        </p:nvGrpSpPr>
        <p:grpSpPr>
          <a:xfrm>
            <a:off x="4705974" y="2202050"/>
            <a:ext cx="1875227" cy="3061744"/>
            <a:chOff x="5914366" y="1228589"/>
            <a:chExt cx="2125226" cy="3469926"/>
          </a:xfrm>
        </p:grpSpPr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9A3428F1-EA4E-BA34-ABB7-D4CC6EBE1A12}"/>
                </a:ext>
              </a:extLst>
            </p:cNvPr>
            <p:cNvGrpSpPr/>
            <p:nvPr/>
          </p:nvGrpSpPr>
          <p:grpSpPr>
            <a:xfrm>
              <a:off x="5914366" y="3131207"/>
              <a:ext cx="1455776" cy="1567308"/>
              <a:chOff x="5914366" y="3131207"/>
              <a:chExt cx="1455776" cy="1567308"/>
            </a:xfrm>
          </p:grpSpPr>
          <p:sp>
            <p:nvSpPr>
              <p:cNvPr id="47" name="Freeform: Shape 138">
                <a:extLst>
                  <a:ext uri="{FF2B5EF4-FFF2-40B4-BE49-F238E27FC236}">
                    <a16:creationId xmlns:a16="http://schemas.microsoft.com/office/drawing/2014/main" id="{934F4C73-9C56-E437-3914-07C02882832C}"/>
                  </a:ext>
                </a:extLst>
              </p:cNvPr>
              <p:cNvSpPr/>
              <p:nvPr/>
            </p:nvSpPr>
            <p:spPr>
              <a:xfrm>
                <a:off x="5974346" y="3131207"/>
                <a:ext cx="1336517" cy="1492696"/>
              </a:xfrm>
              <a:custGeom>
                <a:avLst/>
                <a:gdLst>
                  <a:gd name="connsiteX0" fmla="*/ 1336517 w 1336517"/>
                  <a:gd name="connsiteY0" fmla="*/ 1082328 h 1492696"/>
                  <a:gd name="connsiteX1" fmla="*/ 1336517 w 1336517"/>
                  <a:gd name="connsiteY1" fmla="*/ 409921 h 1492696"/>
                  <a:gd name="connsiteX2" fmla="*/ 668329 w 1336517"/>
                  <a:gd name="connsiteY2" fmla="*/ 0 h 1492696"/>
                  <a:gd name="connsiteX3" fmla="*/ 0 w 1336517"/>
                  <a:gd name="connsiteY3" fmla="*/ 410816 h 1492696"/>
                  <a:gd name="connsiteX4" fmla="*/ 0 w 1336517"/>
                  <a:gd name="connsiteY4" fmla="*/ 1082328 h 1492696"/>
                  <a:gd name="connsiteX5" fmla="*/ 667628 w 1336517"/>
                  <a:gd name="connsiteY5" fmla="*/ 1492697 h 1492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6517" h="1492696">
                    <a:moveTo>
                      <a:pt x="1336517" y="1082328"/>
                    </a:moveTo>
                    <a:lnTo>
                      <a:pt x="1336517" y="409921"/>
                    </a:lnTo>
                    <a:lnTo>
                      <a:pt x="668329" y="0"/>
                    </a:lnTo>
                    <a:lnTo>
                      <a:pt x="0" y="410816"/>
                    </a:lnTo>
                    <a:lnTo>
                      <a:pt x="0" y="1082328"/>
                    </a:lnTo>
                    <a:lnTo>
                      <a:pt x="667628" y="1492697"/>
                    </a:lnTo>
                    <a:close/>
                  </a:path>
                </a:pathLst>
              </a:custGeom>
              <a:noFill/>
              <a:ln w="42026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139">
                <a:extLst>
                  <a:ext uri="{FF2B5EF4-FFF2-40B4-BE49-F238E27FC236}">
                    <a16:creationId xmlns:a16="http://schemas.microsoft.com/office/drawing/2014/main" id="{E5AE707E-B4A5-1938-A8D3-0B9EEB64948D}"/>
                  </a:ext>
                </a:extLst>
              </p:cNvPr>
              <p:cNvSpPr/>
              <p:nvPr/>
            </p:nvSpPr>
            <p:spPr>
              <a:xfrm>
                <a:off x="6641974" y="3541127"/>
                <a:ext cx="668889" cy="1082775"/>
              </a:xfrm>
              <a:custGeom>
                <a:avLst/>
                <a:gdLst>
                  <a:gd name="connsiteX0" fmla="*/ 668889 w 668889"/>
                  <a:gd name="connsiteY0" fmla="*/ 672407 h 1082775"/>
                  <a:gd name="connsiteX1" fmla="*/ 0 w 668889"/>
                  <a:gd name="connsiteY1" fmla="*/ 1082776 h 1082775"/>
                  <a:gd name="connsiteX2" fmla="*/ 561 w 668889"/>
                  <a:gd name="connsiteY2" fmla="*/ 410816 h 1082775"/>
                  <a:gd name="connsiteX3" fmla="*/ 668889 w 668889"/>
                  <a:gd name="connsiteY3" fmla="*/ 0 h 108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889" h="1082775">
                    <a:moveTo>
                      <a:pt x="668889" y="672407"/>
                    </a:moveTo>
                    <a:lnTo>
                      <a:pt x="0" y="1082776"/>
                    </a:lnTo>
                    <a:lnTo>
                      <a:pt x="561" y="410816"/>
                    </a:lnTo>
                    <a:lnTo>
                      <a:pt x="668889" y="0"/>
                    </a:lnTo>
                    <a:close/>
                  </a:path>
                </a:pathLst>
              </a:custGeom>
              <a:noFill/>
              <a:ln w="42026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140">
                <a:extLst>
                  <a:ext uri="{FF2B5EF4-FFF2-40B4-BE49-F238E27FC236}">
                    <a16:creationId xmlns:a16="http://schemas.microsoft.com/office/drawing/2014/main" id="{031E7100-B317-0901-051C-4CDBF8287043}"/>
                  </a:ext>
                </a:extLst>
              </p:cNvPr>
              <p:cNvSpPr/>
              <p:nvPr/>
            </p:nvSpPr>
            <p:spPr>
              <a:xfrm>
                <a:off x="5974346" y="3542023"/>
                <a:ext cx="668188" cy="1081880"/>
              </a:xfrm>
              <a:custGeom>
                <a:avLst/>
                <a:gdLst>
                  <a:gd name="connsiteX0" fmla="*/ 667628 w 668188"/>
                  <a:gd name="connsiteY0" fmla="*/ 1081881 h 1081880"/>
                  <a:gd name="connsiteX1" fmla="*/ 0 w 668188"/>
                  <a:gd name="connsiteY1" fmla="*/ 671512 h 1081880"/>
                  <a:gd name="connsiteX2" fmla="*/ 0 w 668188"/>
                  <a:gd name="connsiteY2" fmla="*/ 0 h 1081880"/>
                  <a:gd name="connsiteX3" fmla="*/ 668188 w 668188"/>
                  <a:gd name="connsiteY3" fmla="*/ 409921 h 1081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8188" h="1081880">
                    <a:moveTo>
                      <a:pt x="667628" y="1081881"/>
                    </a:moveTo>
                    <a:lnTo>
                      <a:pt x="0" y="671512"/>
                    </a:lnTo>
                    <a:lnTo>
                      <a:pt x="0" y="0"/>
                    </a:lnTo>
                    <a:lnTo>
                      <a:pt x="668188" y="409921"/>
                    </a:lnTo>
                    <a:close/>
                  </a:path>
                </a:pathLst>
              </a:custGeom>
              <a:noFill/>
              <a:ln w="42026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0" name="Graphic 6">
                <a:extLst>
                  <a:ext uri="{FF2B5EF4-FFF2-40B4-BE49-F238E27FC236}">
                    <a16:creationId xmlns:a16="http://schemas.microsoft.com/office/drawing/2014/main" id="{B486F969-984C-00F9-7AF8-8D693335A732}"/>
                  </a:ext>
                </a:extLst>
              </p:cNvPr>
              <p:cNvGrpSpPr/>
              <p:nvPr/>
            </p:nvGrpSpPr>
            <p:grpSpPr>
              <a:xfrm>
                <a:off x="6277750" y="3318185"/>
                <a:ext cx="728308" cy="969961"/>
                <a:chOff x="6277750" y="3318185"/>
                <a:chExt cx="728308" cy="969961"/>
              </a:xfrm>
              <a:solidFill>
                <a:srgbClr val="FFFFFF"/>
              </a:solidFill>
            </p:grpSpPr>
            <p:sp>
              <p:nvSpPr>
                <p:cNvPr id="68" name="Freeform: Shape 142">
                  <a:extLst>
                    <a:ext uri="{FF2B5EF4-FFF2-40B4-BE49-F238E27FC236}">
                      <a16:creationId xmlns:a16="http://schemas.microsoft.com/office/drawing/2014/main" id="{F280286F-82EF-D9A0-BDAC-4AC8EC09CD3F}"/>
                    </a:ext>
                  </a:extLst>
                </p:cNvPr>
                <p:cNvSpPr/>
                <p:nvPr/>
              </p:nvSpPr>
              <p:spPr>
                <a:xfrm>
                  <a:off x="6277750" y="3318185"/>
                  <a:ext cx="728308" cy="969961"/>
                </a:xfrm>
                <a:custGeom>
                  <a:avLst/>
                  <a:gdLst>
                    <a:gd name="connsiteX0" fmla="*/ 728309 w 728308"/>
                    <a:gd name="connsiteY0" fmla="*/ 932656 h 969961"/>
                    <a:gd name="connsiteX1" fmla="*/ 667628 w 728308"/>
                    <a:gd name="connsiteY1" fmla="*/ 969962 h 969961"/>
                    <a:gd name="connsiteX2" fmla="*/ 667628 w 728308"/>
                    <a:gd name="connsiteY2" fmla="*/ 447675 h 969961"/>
                    <a:gd name="connsiteX3" fmla="*/ 0 w 728308"/>
                    <a:gd name="connsiteY3" fmla="*/ 37306 h 969961"/>
                    <a:gd name="connsiteX4" fmla="*/ 60821 w 728308"/>
                    <a:gd name="connsiteY4" fmla="*/ 0 h 969961"/>
                    <a:gd name="connsiteX5" fmla="*/ 728309 w 728308"/>
                    <a:gd name="connsiteY5" fmla="*/ 410368 h 969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8308" h="969961">
                      <a:moveTo>
                        <a:pt x="728309" y="932656"/>
                      </a:moveTo>
                      <a:lnTo>
                        <a:pt x="667628" y="969962"/>
                      </a:lnTo>
                      <a:lnTo>
                        <a:pt x="667628" y="447675"/>
                      </a:lnTo>
                      <a:lnTo>
                        <a:pt x="0" y="37306"/>
                      </a:lnTo>
                      <a:lnTo>
                        <a:pt x="60821" y="0"/>
                      </a:lnTo>
                      <a:lnTo>
                        <a:pt x="728309" y="410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009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143">
                  <a:extLst>
                    <a:ext uri="{FF2B5EF4-FFF2-40B4-BE49-F238E27FC236}">
                      <a16:creationId xmlns:a16="http://schemas.microsoft.com/office/drawing/2014/main" id="{0FC5282D-2A87-04EE-D595-4ED1587DF405}"/>
                    </a:ext>
                  </a:extLst>
                </p:cNvPr>
                <p:cNvSpPr/>
                <p:nvPr/>
              </p:nvSpPr>
              <p:spPr>
                <a:xfrm>
                  <a:off x="6277750" y="3318185"/>
                  <a:ext cx="728308" cy="969961"/>
                </a:xfrm>
                <a:custGeom>
                  <a:avLst/>
                  <a:gdLst>
                    <a:gd name="connsiteX0" fmla="*/ 0 w 728308"/>
                    <a:gd name="connsiteY0" fmla="*/ 932656 h 969961"/>
                    <a:gd name="connsiteX1" fmla="*/ 60821 w 728308"/>
                    <a:gd name="connsiteY1" fmla="*/ 969962 h 969961"/>
                    <a:gd name="connsiteX2" fmla="*/ 60821 w 728308"/>
                    <a:gd name="connsiteY2" fmla="*/ 447227 h 969961"/>
                    <a:gd name="connsiteX3" fmla="*/ 728309 w 728308"/>
                    <a:gd name="connsiteY3" fmla="*/ 37306 h 969961"/>
                    <a:gd name="connsiteX4" fmla="*/ 667628 w 728308"/>
                    <a:gd name="connsiteY4" fmla="*/ 0 h 969961"/>
                    <a:gd name="connsiteX5" fmla="*/ 0 w 728308"/>
                    <a:gd name="connsiteY5" fmla="*/ 410070 h 969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8308" h="969961">
                      <a:moveTo>
                        <a:pt x="0" y="932656"/>
                      </a:moveTo>
                      <a:lnTo>
                        <a:pt x="60821" y="969962"/>
                      </a:lnTo>
                      <a:lnTo>
                        <a:pt x="60821" y="447227"/>
                      </a:lnTo>
                      <a:lnTo>
                        <a:pt x="728309" y="37306"/>
                      </a:lnTo>
                      <a:lnTo>
                        <a:pt x="667628" y="0"/>
                      </a:lnTo>
                      <a:lnTo>
                        <a:pt x="0" y="4100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009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aphic 6">
                <a:extLst>
                  <a:ext uri="{FF2B5EF4-FFF2-40B4-BE49-F238E27FC236}">
                    <a16:creationId xmlns:a16="http://schemas.microsoft.com/office/drawing/2014/main" id="{66B309EC-01C9-4184-1963-457491994007}"/>
                  </a:ext>
                </a:extLst>
              </p:cNvPr>
              <p:cNvGrpSpPr/>
              <p:nvPr/>
            </p:nvGrpSpPr>
            <p:grpSpPr>
              <a:xfrm>
                <a:off x="6642535" y="4176229"/>
                <a:ext cx="727607" cy="522286"/>
                <a:chOff x="6642535" y="4176229"/>
                <a:chExt cx="727607" cy="522286"/>
              </a:xfrm>
              <a:noFill/>
            </p:grpSpPr>
            <p:sp>
              <p:nvSpPr>
                <p:cNvPr id="61" name="Freeform: Shape 145">
                  <a:extLst>
                    <a:ext uri="{FF2B5EF4-FFF2-40B4-BE49-F238E27FC236}">
                      <a16:creationId xmlns:a16="http://schemas.microsoft.com/office/drawing/2014/main" id="{3A9A370F-425B-DCB6-2C07-D8062780A62D}"/>
                    </a:ext>
                  </a:extLst>
                </p:cNvPr>
                <p:cNvSpPr/>
                <p:nvPr/>
              </p:nvSpPr>
              <p:spPr>
                <a:xfrm>
                  <a:off x="7248781" y="4176229"/>
                  <a:ext cx="121361" cy="149224"/>
                </a:xfrm>
                <a:custGeom>
                  <a:avLst/>
                  <a:gdLst>
                    <a:gd name="connsiteX0" fmla="*/ 0 w 121361"/>
                    <a:gd name="connsiteY0" fmla="*/ 0 h 149224"/>
                    <a:gd name="connsiteX1" fmla="*/ 121361 w 121361"/>
                    <a:gd name="connsiteY1" fmla="*/ 74612 h 149224"/>
                    <a:gd name="connsiteX2" fmla="*/ 121361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0" y="0"/>
                      </a:moveTo>
                      <a:lnTo>
                        <a:pt x="121361" y="74612"/>
                      </a:lnTo>
                      <a:lnTo>
                        <a:pt x="121361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146">
                  <a:extLst>
                    <a:ext uri="{FF2B5EF4-FFF2-40B4-BE49-F238E27FC236}">
                      <a16:creationId xmlns:a16="http://schemas.microsoft.com/office/drawing/2014/main" id="{7819F514-26F6-2F3E-D7A6-2A781AF4BC3B}"/>
                    </a:ext>
                  </a:extLst>
                </p:cNvPr>
                <p:cNvSpPr/>
                <p:nvPr/>
              </p:nvSpPr>
              <p:spPr>
                <a:xfrm>
                  <a:off x="7127420" y="4250841"/>
                  <a:ext cx="121361" cy="149224"/>
                </a:xfrm>
                <a:custGeom>
                  <a:avLst/>
                  <a:gdLst>
                    <a:gd name="connsiteX0" fmla="*/ 0 w 121361"/>
                    <a:gd name="connsiteY0" fmla="*/ 0 h 149224"/>
                    <a:gd name="connsiteX1" fmla="*/ 121361 w 121361"/>
                    <a:gd name="connsiteY1" fmla="*/ 74612 h 149224"/>
                    <a:gd name="connsiteX2" fmla="*/ 121361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0" y="0"/>
                      </a:moveTo>
                      <a:lnTo>
                        <a:pt x="121361" y="74612"/>
                      </a:lnTo>
                      <a:lnTo>
                        <a:pt x="121361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147">
                  <a:extLst>
                    <a:ext uri="{FF2B5EF4-FFF2-40B4-BE49-F238E27FC236}">
                      <a16:creationId xmlns:a16="http://schemas.microsoft.com/office/drawing/2014/main" id="{EA3E7F60-960E-D93C-EF74-E23EA259B2F5}"/>
                    </a:ext>
                  </a:extLst>
                </p:cNvPr>
                <p:cNvSpPr/>
                <p:nvPr/>
              </p:nvSpPr>
              <p:spPr>
                <a:xfrm>
                  <a:off x="7006058" y="4325453"/>
                  <a:ext cx="121361" cy="149224"/>
                </a:xfrm>
                <a:custGeom>
                  <a:avLst/>
                  <a:gdLst>
                    <a:gd name="connsiteX0" fmla="*/ 0 w 121361"/>
                    <a:gd name="connsiteY0" fmla="*/ 0 h 149224"/>
                    <a:gd name="connsiteX1" fmla="*/ 121361 w 121361"/>
                    <a:gd name="connsiteY1" fmla="*/ 74612 h 149224"/>
                    <a:gd name="connsiteX2" fmla="*/ 121361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0" y="0"/>
                      </a:moveTo>
                      <a:lnTo>
                        <a:pt x="121361" y="74612"/>
                      </a:lnTo>
                      <a:lnTo>
                        <a:pt x="121361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148">
                  <a:extLst>
                    <a:ext uri="{FF2B5EF4-FFF2-40B4-BE49-F238E27FC236}">
                      <a16:creationId xmlns:a16="http://schemas.microsoft.com/office/drawing/2014/main" id="{A8A4C511-777B-E580-B6A3-447E891C65F5}"/>
                    </a:ext>
                  </a:extLst>
                </p:cNvPr>
                <p:cNvSpPr/>
                <p:nvPr/>
              </p:nvSpPr>
              <p:spPr>
                <a:xfrm>
                  <a:off x="6884697" y="4400066"/>
                  <a:ext cx="121361" cy="149224"/>
                </a:xfrm>
                <a:custGeom>
                  <a:avLst/>
                  <a:gdLst>
                    <a:gd name="connsiteX0" fmla="*/ 0 w 121361"/>
                    <a:gd name="connsiteY0" fmla="*/ 0 h 149224"/>
                    <a:gd name="connsiteX1" fmla="*/ 121361 w 121361"/>
                    <a:gd name="connsiteY1" fmla="*/ 74612 h 149224"/>
                    <a:gd name="connsiteX2" fmla="*/ 121361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0" y="0"/>
                      </a:moveTo>
                      <a:lnTo>
                        <a:pt x="121361" y="74612"/>
                      </a:lnTo>
                      <a:lnTo>
                        <a:pt x="121361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149">
                  <a:extLst>
                    <a:ext uri="{FF2B5EF4-FFF2-40B4-BE49-F238E27FC236}">
                      <a16:creationId xmlns:a16="http://schemas.microsoft.com/office/drawing/2014/main" id="{512BC626-AD51-7B29-0860-248773EA35B9}"/>
                    </a:ext>
                  </a:extLst>
                </p:cNvPr>
                <p:cNvSpPr/>
                <p:nvPr/>
              </p:nvSpPr>
              <p:spPr>
                <a:xfrm>
                  <a:off x="6763335" y="4474678"/>
                  <a:ext cx="121361" cy="149224"/>
                </a:xfrm>
                <a:custGeom>
                  <a:avLst/>
                  <a:gdLst>
                    <a:gd name="connsiteX0" fmla="*/ 0 w 121361"/>
                    <a:gd name="connsiteY0" fmla="*/ 0 h 149224"/>
                    <a:gd name="connsiteX1" fmla="*/ 121361 w 121361"/>
                    <a:gd name="connsiteY1" fmla="*/ 74612 h 149224"/>
                    <a:gd name="connsiteX2" fmla="*/ 121361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0" y="0"/>
                      </a:moveTo>
                      <a:lnTo>
                        <a:pt x="121361" y="74612"/>
                      </a:lnTo>
                      <a:lnTo>
                        <a:pt x="121361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150">
                  <a:extLst>
                    <a:ext uri="{FF2B5EF4-FFF2-40B4-BE49-F238E27FC236}">
                      <a16:creationId xmlns:a16="http://schemas.microsoft.com/office/drawing/2014/main" id="{E5531B91-0319-DE10-FE34-6DABF7576EAA}"/>
                    </a:ext>
                  </a:extLst>
                </p:cNvPr>
                <p:cNvSpPr/>
                <p:nvPr/>
              </p:nvSpPr>
              <p:spPr>
                <a:xfrm>
                  <a:off x="6642535" y="4548843"/>
                  <a:ext cx="120800" cy="149672"/>
                </a:xfrm>
                <a:custGeom>
                  <a:avLst/>
                  <a:gdLst>
                    <a:gd name="connsiteX0" fmla="*/ 0 w 120800"/>
                    <a:gd name="connsiteY0" fmla="*/ 0 h 149672"/>
                    <a:gd name="connsiteX1" fmla="*/ 120801 w 120800"/>
                    <a:gd name="connsiteY1" fmla="*/ 75060 h 149672"/>
                    <a:gd name="connsiteX2" fmla="*/ 120801 w 120800"/>
                    <a:gd name="connsiteY2" fmla="*/ 149673 h 149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800" h="149672">
                      <a:moveTo>
                        <a:pt x="0" y="0"/>
                      </a:moveTo>
                      <a:lnTo>
                        <a:pt x="120801" y="75060"/>
                      </a:lnTo>
                      <a:lnTo>
                        <a:pt x="120801" y="149673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6">
                <a:extLst>
                  <a:ext uri="{FF2B5EF4-FFF2-40B4-BE49-F238E27FC236}">
                    <a16:creationId xmlns:a16="http://schemas.microsoft.com/office/drawing/2014/main" id="{B3030D88-1A82-D959-E463-521CFF3B09EF}"/>
                  </a:ext>
                </a:extLst>
              </p:cNvPr>
              <p:cNvGrpSpPr/>
              <p:nvPr/>
            </p:nvGrpSpPr>
            <p:grpSpPr>
              <a:xfrm>
                <a:off x="5914366" y="4176229"/>
                <a:ext cx="727607" cy="522286"/>
                <a:chOff x="5914366" y="4176229"/>
                <a:chExt cx="727607" cy="522286"/>
              </a:xfrm>
              <a:noFill/>
            </p:grpSpPr>
            <p:sp>
              <p:nvSpPr>
                <p:cNvPr id="55" name="Freeform: Shape 152">
                  <a:extLst>
                    <a:ext uri="{FF2B5EF4-FFF2-40B4-BE49-F238E27FC236}">
                      <a16:creationId xmlns:a16="http://schemas.microsoft.com/office/drawing/2014/main" id="{4534CC88-F756-9588-13DD-7620247B5C9D}"/>
                    </a:ext>
                  </a:extLst>
                </p:cNvPr>
                <p:cNvSpPr/>
                <p:nvPr/>
              </p:nvSpPr>
              <p:spPr>
                <a:xfrm>
                  <a:off x="5914366" y="4176229"/>
                  <a:ext cx="121361" cy="149224"/>
                </a:xfrm>
                <a:custGeom>
                  <a:avLst/>
                  <a:gdLst>
                    <a:gd name="connsiteX0" fmla="*/ 121361 w 121361"/>
                    <a:gd name="connsiteY0" fmla="*/ 0 h 149224"/>
                    <a:gd name="connsiteX1" fmla="*/ 0 w 121361"/>
                    <a:gd name="connsiteY1" fmla="*/ 74612 h 149224"/>
                    <a:gd name="connsiteX2" fmla="*/ 0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121361" y="0"/>
                      </a:moveTo>
                      <a:lnTo>
                        <a:pt x="0" y="74612"/>
                      </a:lnTo>
                      <a:lnTo>
                        <a:pt x="0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153">
                  <a:extLst>
                    <a:ext uri="{FF2B5EF4-FFF2-40B4-BE49-F238E27FC236}">
                      <a16:creationId xmlns:a16="http://schemas.microsoft.com/office/drawing/2014/main" id="{6C219676-50A0-AD63-F3BC-169B5B1C7639}"/>
                    </a:ext>
                  </a:extLst>
                </p:cNvPr>
                <p:cNvSpPr/>
                <p:nvPr/>
              </p:nvSpPr>
              <p:spPr>
                <a:xfrm>
                  <a:off x="6035728" y="4250841"/>
                  <a:ext cx="121361" cy="149224"/>
                </a:xfrm>
                <a:custGeom>
                  <a:avLst/>
                  <a:gdLst>
                    <a:gd name="connsiteX0" fmla="*/ 121361 w 121361"/>
                    <a:gd name="connsiteY0" fmla="*/ 0 h 149224"/>
                    <a:gd name="connsiteX1" fmla="*/ 0 w 121361"/>
                    <a:gd name="connsiteY1" fmla="*/ 74612 h 149224"/>
                    <a:gd name="connsiteX2" fmla="*/ 0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121361" y="0"/>
                      </a:moveTo>
                      <a:lnTo>
                        <a:pt x="0" y="74612"/>
                      </a:lnTo>
                      <a:lnTo>
                        <a:pt x="0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154">
                  <a:extLst>
                    <a:ext uri="{FF2B5EF4-FFF2-40B4-BE49-F238E27FC236}">
                      <a16:creationId xmlns:a16="http://schemas.microsoft.com/office/drawing/2014/main" id="{64643881-CB30-D37E-CE92-D66D9B2C96BD}"/>
                    </a:ext>
                  </a:extLst>
                </p:cNvPr>
                <p:cNvSpPr/>
                <p:nvPr/>
              </p:nvSpPr>
              <p:spPr>
                <a:xfrm>
                  <a:off x="6157089" y="4325453"/>
                  <a:ext cx="121361" cy="149224"/>
                </a:xfrm>
                <a:custGeom>
                  <a:avLst/>
                  <a:gdLst>
                    <a:gd name="connsiteX0" fmla="*/ 121361 w 121361"/>
                    <a:gd name="connsiteY0" fmla="*/ 0 h 149224"/>
                    <a:gd name="connsiteX1" fmla="*/ 0 w 121361"/>
                    <a:gd name="connsiteY1" fmla="*/ 74612 h 149224"/>
                    <a:gd name="connsiteX2" fmla="*/ 0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121361" y="0"/>
                      </a:moveTo>
                      <a:lnTo>
                        <a:pt x="0" y="74612"/>
                      </a:lnTo>
                      <a:lnTo>
                        <a:pt x="0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155">
                  <a:extLst>
                    <a:ext uri="{FF2B5EF4-FFF2-40B4-BE49-F238E27FC236}">
                      <a16:creationId xmlns:a16="http://schemas.microsoft.com/office/drawing/2014/main" id="{5B0D6861-9683-2100-79FF-DB8B3A729C3A}"/>
                    </a:ext>
                  </a:extLst>
                </p:cNvPr>
                <p:cNvSpPr/>
                <p:nvPr/>
              </p:nvSpPr>
              <p:spPr>
                <a:xfrm>
                  <a:off x="6278450" y="4400066"/>
                  <a:ext cx="121361" cy="149224"/>
                </a:xfrm>
                <a:custGeom>
                  <a:avLst/>
                  <a:gdLst>
                    <a:gd name="connsiteX0" fmla="*/ 121361 w 121361"/>
                    <a:gd name="connsiteY0" fmla="*/ 0 h 149224"/>
                    <a:gd name="connsiteX1" fmla="*/ 0 w 121361"/>
                    <a:gd name="connsiteY1" fmla="*/ 74612 h 149224"/>
                    <a:gd name="connsiteX2" fmla="*/ 0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121361" y="0"/>
                      </a:moveTo>
                      <a:lnTo>
                        <a:pt x="0" y="74612"/>
                      </a:lnTo>
                      <a:lnTo>
                        <a:pt x="0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156">
                  <a:extLst>
                    <a:ext uri="{FF2B5EF4-FFF2-40B4-BE49-F238E27FC236}">
                      <a16:creationId xmlns:a16="http://schemas.microsoft.com/office/drawing/2014/main" id="{E94764E3-2A9B-2A9C-756C-1DC5DE3A430F}"/>
                    </a:ext>
                  </a:extLst>
                </p:cNvPr>
                <p:cNvSpPr/>
                <p:nvPr/>
              </p:nvSpPr>
              <p:spPr>
                <a:xfrm>
                  <a:off x="6399812" y="4474678"/>
                  <a:ext cx="121361" cy="149224"/>
                </a:xfrm>
                <a:custGeom>
                  <a:avLst/>
                  <a:gdLst>
                    <a:gd name="connsiteX0" fmla="*/ 121361 w 121361"/>
                    <a:gd name="connsiteY0" fmla="*/ 0 h 149224"/>
                    <a:gd name="connsiteX1" fmla="*/ 0 w 121361"/>
                    <a:gd name="connsiteY1" fmla="*/ 74612 h 149224"/>
                    <a:gd name="connsiteX2" fmla="*/ 0 w 121361"/>
                    <a:gd name="connsiteY2" fmla="*/ 149225 h 149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361" h="149224">
                      <a:moveTo>
                        <a:pt x="121361" y="0"/>
                      </a:moveTo>
                      <a:lnTo>
                        <a:pt x="0" y="74612"/>
                      </a:lnTo>
                      <a:lnTo>
                        <a:pt x="0" y="149225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157">
                  <a:extLst>
                    <a:ext uri="{FF2B5EF4-FFF2-40B4-BE49-F238E27FC236}">
                      <a16:creationId xmlns:a16="http://schemas.microsoft.com/office/drawing/2014/main" id="{D2249354-F2D3-0637-AFE8-F699E9E31DDA}"/>
                    </a:ext>
                  </a:extLst>
                </p:cNvPr>
                <p:cNvSpPr/>
                <p:nvPr/>
              </p:nvSpPr>
              <p:spPr>
                <a:xfrm>
                  <a:off x="6521173" y="4548843"/>
                  <a:ext cx="120800" cy="149672"/>
                </a:xfrm>
                <a:custGeom>
                  <a:avLst/>
                  <a:gdLst>
                    <a:gd name="connsiteX0" fmla="*/ 120801 w 120800"/>
                    <a:gd name="connsiteY0" fmla="*/ 0 h 149672"/>
                    <a:gd name="connsiteX1" fmla="*/ 0 w 120800"/>
                    <a:gd name="connsiteY1" fmla="*/ 75060 h 149672"/>
                    <a:gd name="connsiteX2" fmla="*/ 0 w 120800"/>
                    <a:gd name="connsiteY2" fmla="*/ 149673 h 149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800" h="149672">
                      <a:moveTo>
                        <a:pt x="120801" y="0"/>
                      </a:moveTo>
                      <a:lnTo>
                        <a:pt x="0" y="75060"/>
                      </a:lnTo>
                      <a:lnTo>
                        <a:pt x="0" y="149673"/>
                      </a:lnTo>
                    </a:path>
                  </a:pathLst>
                </a:custGeom>
                <a:noFill/>
                <a:ln w="42026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Freeform: Shape 158">
                <a:extLst>
                  <a:ext uri="{FF2B5EF4-FFF2-40B4-BE49-F238E27FC236}">
                    <a16:creationId xmlns:a16="http://schemas.microsoft.com/office/drawing/2014/main" id="{11CD9C30-D2A6-D5E5-8FCC-AC81F2C2AB83}"/>
                  </a:ext>
                </a:extLst>
              </p:cNvPr>
              <p:cNvSpPr/>
              <p:nvPr/>
            </p:nvSpPr>
            <p:spPr>
              <a:xfrm>
                <a:off x="7310863" y="4101616"/>
                <a:ext cx="59279" cy="74612"/>
              </a:xfrm>
              <a:custGeom>
                <a:avLst/>
                <a:gdLst>
                  <a:gd name="connsiteX0" fmla="*/ 0 w 59279"/>
                  <a:gd name="connsiteY0" fmla="*/ 36411 h 74612"/>
                  <a:gd name="connsiteX1" fmla="*/ 59279 w 59279"/>
                  <a:gd name="connsiteY1" fmla="*/ 0 h 74612"/>
                  <a:gd name="connsiteX2" fmla="*/ 59279 w 59279"/>
                  <a:gd name="connsiteY2" fmla="*/ 74612 h 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279" h="74612">
                    <a:moveTo>
                      <a:pt x="0" y="36411"/>
                    </a:moveTo>
                    <a:lnTo>
                      <a:pt x="59279" y="0"/>
                    </a:lnTo>
                    <a:lnTo>
                      <a:pt x="59279" y="74612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159">
              <a:extLst>
                <a:ext uri="{FF2B5EF4-FFF2-40B4-BE49-F238E27FC236}">
                  <a16:creationId xmlns:a16="http://schemas.microsoft.com/office/drawing/2014/main" id="{904B7455-0862-6DA9-6136-FB2570BEB920}"/>
                </a:ext>
              </a:extLst>
            </p:cNvPr>
            <p:cNvSpPr/>
            <p:nvPr/>
          </p:nvSpPr>
          <p:spPr>
            <a:xfrm>
              <a:off x="6643936" y="1228589"/>
              <a:ext cx="1336377" cy="1492696"/>
            </a:xfrm>
            <a:custGeom>
              <a:avLst/>
              <a:gdLst>
                <a:gd name="connsiteX0" fmla="*/ 1336377 w 1336377"/>
                <a:gd name="connsiteY0" fmla="*/ 1082328 h 1492696"/>
                <a:gd name="connsiteX1" fmla="*/ 1336377 w 1336377"/>
                <a:gd name="connsiteY1" fmla="*/ 409921 h 1492696"/>
                <a:gd name="connsiteX2" fmla="*/ 668189 w 1336377"/>
                <a:gd name="connsiteY2" fmla="*/ 0 h 1492696"/>
                <a:gd name="connsiteX3" fmla="*/ 0 w 1336377"/>
                <a:gd name="connsiteY3" fmla="*/ 410816 h 1492696"/>
                <a:gd name="connsiteX4" fmla="*/ 0 w 1336377"/>
                <a:gd name="connsiteY4" fmla="*/ 1082328 h 1492696"/>
                <a:gd name="connsiteX5" fmla="*/ 667488 w 1336377"/>
                <a:gd name="connsiteY5" fmla="*/ 1492697 h 149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6377" h="1492696">
                  <a:moveTo>
                    <a:pt x="1336377" y="1082328"/>
                  </a:moveTo>
                  <a:lnTo>
                    <a:pt x="1336377" y="409921"/>
                  </a:lnTo>
                  <a:lnTo>
                    <a:pt x="668189" y="0"/>
                  </a:lnTo>
                  <a:lnTo>
                    <a:pt x="0" y="410816"/>
                  </a:lnTo>
                  <a:lnTo>
                    <a:pt x="0" y="1082328"/>
                  </a:lnTo>
                  <a:lnTo>
                    <a:pt x="667488" y="1492697"/>
                  </a:lnTo>
                  <a:close/>
                </a:path>
              </a:pathLst>
            </a:custGeom>
            <a:noFill/>
            <a:ln w="42026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60">
              <a:extLst>
                <a:ext uri="{FF2B5EF4-FFF2-40B4-BE49-F238E27FC236}">
                  <a16:creationId xmlns:a16="http://schemas.microsoft.com/office/drawing/2014/main" id="{2A0C0628-4616-0F76-3093-32A6C2A78797}"/>
                </a:ext>
              </a:extLst>
            </p:cNvPr>
            <p:cNvSpPr/>
            <p:nvPr/>
          </p:nvSpPr>
          <p:spPr>
            <a:xfrm>
              <a:off x="7311424" y="1638510"/>
              <a:ext cx="668889" cy="1082775"/>
            </a:xfrm>
            <a:custGeom>
              <a:avLst/>
              <a:gdLst>
                <a:gd name="connsiteX0" fmla="*/ 668889 w 668889"/>
                <a:gd name="connsiteY0" fmla="*/ 672407 h 1082775"/>
                <a:gd name="connsiteX1" fmla="*/ 0 w 668889"/>
                <a:gd name="connsiteY1" fmla="*/ 1082776 h 1082775"/>
                <a:gd name="connsiteX2" fmla="*/ 561 w 668889"/>
                <a:gd name="connsiteY2" fmla="*/ 410965 h 1082775"/>
                <a:gd name="connsiteX3" fmla="*/ 668889 w 668889"/>
                <a:gd name="connsiteY3" fmla="*/ 0 h 108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889" h="1082775">
                  <a:moveTo>
                    <a:pt x="668889" y="672407"/>
                  </a:moveTo>
                  <a:lnTo>
                    <a:pt x="0" y="1082776"/>
                  </a:lnTo>
                  <a:lnTo>
                    <a:pt x="561" y="410965"/>
                  </a:lnTo>
                  <a:lnTo>
                    <a:pt x="668889" y="0"/>
                  </a:lnTo>
                  <a:close/>
                </a:path>
              </a:pathLst>
            </a:custGeom>
            <a:noFill/>
            <a:ln w="42026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61">
              <a:extLst>
                <a:ext uri="{FF2B5EF4-FFF2-40B4-BE49-F238E27FC236}">
                  <a16:creationId xmlns:a16="http://schemas.microsoft.com/office/drawing/2014/main" id="{7BC7ABE0-8EE3-9DE7-7FA6-7148546BE340}"/>
                </a:ext>
              </a:extLst>
            </p:cNvPr>
            <p:cNvSpPr/>
            <p:nvPr/>
          </p:nvSpPr>
          <p:spPr>
            <a:xfrm>
              <a:off x="6643936" y="1639405"/>
              <a:ext cx="668048" cy="1081880"/>
            </a:xfrm>
            <a:custGeom>
              <a:avLst/>
              <a:gdLst>
                <a:gd name="connsiteX0" fmla="*/ 667488 w 668048"/>
                <a:gd name="connsiteY0" fmla="*/ 1081881 h 1081880"/>
                <a:gd name="connsiteX1" fmla="*/ 0 w 668048"/>
                <a:gd name="connsiteY1" fmla="*/ 671512 h 1081880"/>
                <a:gd name="connsiteX2" fmla="*/ 0 w 668048"/>
                <a:gd name="connsiteY2" fmla="*/ 0 h 1081880"/>
                <a:gd name="connsiteX3" fmla="*/ 668048 w 668048"/>
                <a:gd name="connsiteY3" fmla="*/ 410070 h 10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8048" h="1081880">
                  <a:moveTo>
                    <a:pt x="667488" y="1081881"/>
                  </a:moveTo>
                  <a:lnTo>
                    <a:pt x="0" y="671512"/>
                  </a:lnTo>
                  <a:lnTo>
                    <a:pt x="0" y="0"/>
                  </a:lnTo>
                  <a:lnTo>
                    <a:pt x="668048" y="410070"/>
                  </a:lnTo>
                  <a:close/>
                </a:path>
              </a:pathLst>
            </a:custGeom>
            <a:noFill/>
            <a:ln w="42026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64A48E06-0E1E-B4EB-FD12-0CAAAA397F10}"/>
                </a:ext>
              </a:extLst>
            </p:cNvPr>
            <p:cNvGrpSpPr/>
            <p:nvPr/>
          </p:nvGrpSpPr>
          <p:grpSpPr>
            <a:xfrm>
              <a:off x="6947339" y="1415568"/>
              <a:ext cx="728168" cy="969961"/>
              <a:chOff x="6947339" y="1415568"/>
              <a:chExt cx="728168" cy="969961"/>
            </a:xfrm>
            <a:solidFill>
              <a:srgbClr val="FFFFFF"/>
            </a:solidFill>
          </p:grpSpPr>
          <p:sp>
            <p:nvSpPr>
              <p:cNvPr id="45" name="Freeform: Shape 163">
                <a:extLst>
                  <a:ext uri="{FF2B5EF4-FFF2-40B4-BE49-F238E27FC236}">
                    <a16:creationId xmlns:a16="http://schemas.microsoft.com/office/drawing/2014/main" id="{D0F2541E-681A-9EA1-482A-FF4D366A17E3}"/>
                  </a:ext>
                </a:extLst>
              </p:cNvPr>
              <p:cNvSpPr/>
              <p:nvPr/>
            </p:nvSpPr>
            <p:spPr>
              <a:xfrm>
                <a:off x="6947339" y="1415568"/>
                <a:ext cx="728168" cy="969961"/>
              </a:xfrm>
              <a:custGeom>
                <a:avLst/>
                <a:gdLst>
                  <a:gd name="connsiteX0" fmla="*/ 728169 w 728168"/>
                  <a:gd name="connsiteY0" fmla="*/ 932656 h 969961"/>
                  <a:gd name="connsiteX1" fmla="*/ 667488 w 728168"/>
                  <a:gd name="connsiteY1" fmla="*/ 969962 h 969961"/>
                  <a:gd name="connsiteX2" fmla="*/ 667488 w 728168"/>
                  <a:gd name="connsiteY2" fmla="*/ 447675 h 969961"/>
                  <a:gd name="connsiteX3" fmla="*/ 0 w 728168"/>
                  <a:gd name="connsiteY3" fmla="*/ 37306 h 969961"/>
                  <a:gd name="connsiteX4" fmla="*/ 60681 w 728168"/>
                  <a:gd name="connsiteY4" fmla="*/ 0 h 969961"/>
                  <a:gd name="connsiteX5" fmla="*/ 728169 w 728168"/>
                  <a:gd name="connsiteY5" fmla="*/ 410368 h 96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8168" h="969961">
                    <a:moveTo>
                      <a:pt x="728169" y="932656"/>
                    </a:moveTo>
                    <a:lnTo>
                      <a:pt x="667488" y="969962"/>
                    </a:lnTo>
                    <a:lnTo>
                      <a:pt x="667488" y="447675"/>
                    </a:lnTo>
                    <a:lnTo>
                      <a:pt x="0" y="37306"/>
                    </a:lnTo>
                    <a:lnTo>
                      <a:pt x="60681" y="0"/>
                    </a:lnTo>
                    <a:lnTo>
                      <a:pt x="728169" y="410368"/>
                    </a:lnTo>
                    <a:close/>
                  </a:path>
                </a:pathLst>
              </a:custGeom>
              <a:solidFill>
                <a:srgbClr val="FFFFFF"/>
              </a:solidFill>
              <a:ln w="1400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164">
                <a:extLst>
                  <a:ext uri="{FF2B5EF4-FFF2-40B4-BE49-F238E27FC236}">
                    <a16:creationId xmlns:a16="http://schemas.microsoft.com/office/drawing/2014/main" id="{661295E4-C272-19BD-2F9C-8E7B2C257605}"/>
                  </a:ext>
                </a:extLst>
              </p:cNvPr>
              <p:cNvSpPr/>
              <p:nvPr/>
            </p:nvSpPr>
            <p:spPr>
              <a:xfrm>
                <a:off x="6947339" y="1415568"/>
                <a:ext cx="728168" cy="969961"/>
              </a:xfrm>
              <a:custGeom>
                <a:avLst/>
                <a:gdLst>
                  <a:gd name="connsiteX0" fmla="*/ 0 w 728168"/>
                  <a:gd name="connsiteY0" fmla="*/ 932656 h 969961"/>
                  <a:gd name="connsiteX1" fmla="*/ 60681 w 728168"/>
                  <a:gd name="connsiteY1" fmla="*/ 969962 h 969961"/>
                  <a:gd name="connsiteX2" fmla="*/ 60681 w 728168"/>
                  <a:gd name="connsiteY2" fmla="*/ 447227 h 969961"/>
                  <a:gd name="connsiteX3" fmla="*/ 728169 w 728168"/>
                  <a:gd name="connsiteY3" fmla="*/ 37306 h 969961"/>
                  <a:gd name="connsiteX4" fmla="*/ 667488 w 728168"/>
                  <a:gd name="connsiteY4" fmla="*/ 0 h 969961"/>
                  <a:gd name="connsiteX5" fmla="*/ 0 w 728168"/>
                  <a:gd name="connsiteY5" fmla="*/ 410070 h 96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8168" h="969961">
                    <a:moveTo>
                      <a:pt x="0" y="932656"/>
                    </a:moveTo>
                    <a:lnTo>
                      <a:pt x="60681" y="969962"/>
                    </a:lnTo>
                    <a:lnTo>
                      <a:pt x="60681" y="447227"/>
                    </a:lnTo>
                    <a:lnTo>
                      <a:pt x="728169" y="37306"/>
                    </a:lnTo>
                    <a:lnTo>
                      <a:pt x="667488" y="0"/>
                    </a:lnTo>
                    <a:lnTo>
                      <a:pt x="0" y="410070"/>
                    </a:lnTo>
                    <a:close/>
                  </a:path>
                </a:pathLst>
              </a:custGeom>
              <a:solidFill>
                <a:srgbClr val="FFFFFF"/>
              </a:solidFill>
              <a:ln w="14009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6">
              <a:extLst>
                <a:ext uri="{FF2B5EF4-FFF2-40B4-BE49-F238E27FC236}">
                  <a16:creationId xmlns:a16="http://schemas.microsoft.com/office/drawing/2014/main" id="{978A664F-0CB3-6B90-822A-C4B07DE9FB51}"/>
                </a:ext>
              </a:extLst>
            </p:cNvPr>
            <p:cNvGrpSpPr/>
            <p:nvPr/>
          </p:nvGrpSpPr>
          <p:grpSpPr>
            <a:xfrm>
              <a:off x="7311984" y="2273611"/>
              <a:ext cx="727608" cy="522287"/>
              <a:chOff x="7311984" y="2273611"/>
              <a:chExt cx="727608" cy="522287"/>
            </a:xfrm>
            <a:noFill/>
          </p:grpSpPr>
          <p:sp>
            <p:nvSpPr>
              <p:cNvPr id="38" name="Freeform: Shape 166">
                <a:extLst>
                  <a:ext uri="{FF2B5EF4-FFF2-40B4-BE49-F238E27FC236}">
                    <a16:creationId xmlns:a16="http://schemas.microsoft.com/office/drawing/2014/main" id="{D4BCDA04-9C82-DD98-8687-A9CBE82860E3}"/>
                  </a:ext>
                </a:extLst>
              </p:cNvPr>
              <p:cNvSpPr/>
              <p:nvPr/>
            </p:nvSpPr>
            <p:spPr>
              <a:xfrm>
                <a:off x="7918231" y="2273611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167">
                <a:extLst>
                  <a:ext uri="{FF2B5EF4-FFF2-40B4-BE49-F238E27FC236}">
                    <a16:creationId xmlns:a16="http://schemas.microsoft.com/office/drawing/2014/main" id="{E7E59775-7139-06CD-4A0B-073E89926C05}"/>
                  </a:ext>
                </a:extLst>
              </p:cNvPr>
              <p:cNvSpPr/>
              <p:nvPr/>
            </p:nvSpPr>
            <p:spPr>
              <a:xfrm>
                <a:off x="7796869" y="2348224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68">
                <a:extLst>
                  <a:ext uri="{FF2B5EF4-FFF2-40B4-BE49-F238E27FC236}">
                    <a16:creationId xmlns:a16="http://schemas.microsoft.com/office/drawing/2014/main" id="{F729288B-67E1-72D1-7C75-305655460B68}"/>
                  </a:ext>
                </a:extLst>
              </p:cNvPr>
              <p:cNvSpPr/>
              <p:nvPr/>
            </p:nvSpPr>
            <p:spPr>
              <a:xfrm>
                <a:off x="7675508" y="2422836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169">
                <a:extLst>
                  <a:ext uri="{FF2B5EF4-FFF2-40B4-BE49-F238E27FC236}">
                    <a16:creationId xmlns:a16="http://schemas.microsoft.com/office/drawing/2014/main" id="{120F50A9-82B1-0C96-DAF9-3D1F7175F53C}"/>
                  </a:ext>
                </a:extLst>
              </p:cNvPr>
              <p:cNvSpPr/>
              <p:nvPr/>
            </p:nvSpPr>
            <p:spPr>
              <a:xfrm>
                <a:off x="7554147" y="2497449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70">
                <a:extLst>
                  <a:ext uri="{FF2B5EF4-FFF2-40B4-BE49-F238E27FC236}">
                    <a16:creationId xmlns:a16="http://schemas.microsoft.com/office/drawing/2014/main" id="{BCC612FF-1AD0-C4AA-1565-D1EAFAED9864}"/>
                  </a:ext>
                </a:extLst>
              </p:cNvPr>
              <p:cNvSpPr/>
              <p:nvPr/>
            </p:nvSpPr>
            <p:spPr>
              <a:xfrm>
                <a:off x="7432785" y="2572061"/>
                <a:ext cx="121361" cy="149224"/>
              </a:xfrm>
              <a:custGeom>
                <a:avLst/>
                <a:gdLst>
                  <a:gd name="connsiteX0" fmla="*/ 0 w 121361"/>
                  <a:gd name="connsiteY0" fmla="*/ 0 h 149224"/>
                  <a:gd name="connsiteX1" fmla="*/ 121361 w 121361"/>
                  <a:gd name="connsiteY1" fmla="*/ 74612 h 149224"/>
                  <a:gd name="connsiteX2" fmla="*/ 121361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0" y="0"/>
                    </a:moveTo>
                    <a:lnTo>
                      <a:pt x="121361" y="74612"/>
                    </a:lnTo>
                    <a:lnTo>
                      <a:pt x="121361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71">
                <a:extLst>
                  <a:ext uri="{FF2B5EF4-FFF2-40B4-BE49-F238E27FC236}">
                    <a16:creationId xmlns:a16="http://schemas.microsoft.com/office/drawing/2014/main" id="{347187FE-8F7D-345A-E9EF-1568D568EC54}"/>
                  </a:ext>
                </a:extLst>
              </p:cNvPr>
              <p:cNvSpPr/>
              <p:nvPr/>
            </p:nvSpPr>
            <p:spPr>
              <a:xfrm>
                <a:off x="7311984" y="2646226"/>
                <a:ext cx="120800" cy="149672"/>
              </a:xfrm>
              <a:custGeom>
                <a:avLst/>
                <a:gdLst>
                  <a:gd name="connsiteX0" fmla="*/ 0 w 120800"/>
                  <a:gd name="connsiteY0" fmla="*/ 0 h 149672"/>
                  <a:gd name="connsiteX1" fmla="*/ 120801 w 120800"/>
                  <a:gd name="connsiteY1" fmla="*/ 75060 h 149672"/>
                  <a:gd name="connsiteX2" fmla="*/ 120801 w 120800"/>
                  <a:gd name="connsiteY2" fmla="*/ 149673 h 14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800" h="149672">
                    <a:moveTo>
                      <a:pt x="0" y="0"/>
                    </a:moveTo>
                    <a:lnTo>
                      <a:pt x="120801" y="75060"/>
                    </a:lnTo>
                    <a:lnTo>
                      <a:pt x="120801" y="149673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6">
              <a:extLst>
                <a:ext uri="{FF2B5EF4-FFF2-40B4-BE49-F238E27FC236}">
                  <a16:creationId xmlns:a16="http://schemas.microsoft.com/office/drawing/2014/main" id="{72678D04-86F7-B958-90BC-3BAEC107481E}"/>
                </a:ext>
              </a:extLst>
            </p:cNvPr>
            <p:cNvGrpSpPr/>
            <p:nvPr/>
          </p:nvGrpSpPr>
          <p:grpSpPr>
            <a:xfrm>
              <a:off x="6583816" y="2273611"/>
              <a:ext cx="727607" cy="522287"/>
              <a:chOff x="6583816" y="2273611"/>
              <a:chExt cx="727607" cy="522287"/>
            </a:xfrm>
            <a:noFill/>
          </p:grpSpPr>
          <p:sp>
            <p:nvSpPr>
              <p:cNvPr id="31" name="Freeform: Shape 173">
                <a:extLst>
                  <a:ext uri="{FF2B5EF4-FFF2-40B4-BE49-F238E27FC236}">
                    <a16:creationId xmlns:a16="http://schemas.microsoft.com/office/drawing/2014/main" id="{FE4E7EE9-9454-213B-B3F2-CEF1A7DFD929}"/>
                  </a:ext>
                </a:extLst>
              </p:cNvPr>
              <p:cNvSpPr/>
              <p:nvPr/>
            </p:nvSpPr>
            <p:spPr>
              <a:xfrm>
                <a:off x="6583816" y="2273611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74">
                <a:extLst>
                  <a:ext uri="{FF2B5EF4-FFF2-40B4-BE49-F238E27FC236}">
                    <a16:creationId xmlns:a16="http://schemas.microsoft.com/office/drawing/2014/main" id="{0AD77799-D77A-9E75-60E8-F81806577DC7}"/>
                  </a:ext>
                </a:extLst>
              </p:cNvPr>
              <p:cNvSpPr/>
              <p:nvPr/>
            </p:nvSpPr>
            <p:spPr>
              <a:xfrm>
                <a:off x="6705177" y="2348224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75">
                <a:extLst>
                  <a:ext uri="{FF2B5EF4-FFF2-40B4-BE49-F238E27FC236}">
                    <a16:creationId xmlns:a16="http://schemas.microsoft.com/office/drawing/2014/main" id="{DDDF4190-72DF-3E59-F01A-534CEF1869DF}"/>
                  </a:ext>
                </a:extLst>
              </p:cNvPr>
              <p:cNvSpPr/>
              <p:nvPr/>
            </p:nvSpPr>
            <p:spPr>
              <a:xfrm>
                <a:off x="6826539" y="2422836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176">
                <a:extLst>
                  <a:ext uri="{FF2B5EF4-FFF2-40B4-BE49-F238E27FC236}">
                    <a16:creationId xmlns:a16="http://schemas.microsoft.com/office/drawing/2014/main" id="{ECBC2EB9-2A6F-6946-04A5-DFEFDA6D49F2}"/>
                  </a:ext>
                </a:extLst>
              </p:cNvPr>
              <p:cNvSpPr/>
              <p:nvPr/>
            </p:nvSpPr>
            <p:spPr>
              <a:xfrm>
                <a:off x="6947900" y="2497449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177">
                <a:extLst>
                  <a:ext uri="{FF2B5EF4-FFF2-40B4-BE49-F238E27FC236}">
                    <a16:creationId xmlns:a16="http://schemas.microsoft.com/office/drawing/2014/main" id="{538FAAD5-A4E2-4E43-1723-831CFEF86D18}"/>
                  </a:ext>
                </a:extLst>
              </p:cNvPr>
              <p:cNvSpPr/>
              <p:nvPr/>
            </p:nvSpPr>
            <p:spPr>
              <a:xfrm>
                <a:off x="7069261" y="2572061"/>
                <a:ext cx="121361" cy="149224"/>
              </a:xfrm>
              <a:custGeom>
                <a:avLst/>
                <a:gdLst>
                  <a:gd name="connsiteX0" fmla="*/ 121361 w 121361"/>
                  <a:gd name="connsiteY0" fmla="*/ 0 h 149224"/>
                  <a:gd name="connsiteX1" fmla="*/ 0 w 121361"/>
                  <a:gd name="connsiteY1" fmla="*/ 74612 h 149224"/>
                  <a:gd name="connsiteX2" fmla="*/ 0 w 121361"/>
                  <a:gd name="connsiteY2" fmla="*/ 149225 h 149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361" h="149224">
                    <a:moveTo>
                      <a:pt x="121361" y="0"/>
                    </a:moveTo>
                    <a:lnTo>
                      <a:pt x="0" y="74612"/>
                    </a:lnTo>
                    <a:lnTo>
                      <a:pt x="0" y="149225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78">
                <a:extLst>
                  <a:ext uri="{FF2B5EF4-FFF2-40B4-BE49-F238E27FC236}">
                    <a16:creationId xmlns:a16="http://schemas.microsoft.com/office/drawing/2014/main" id="{9EC080E6-0D08-613A-3DD9-93453D4BF15F}"/>
                  </a:ext>
                </a:extLst>
              </p:cNvPr>
              <p:cNvSpPr/>
              <p:nvPr/>
            </p:nvSpPr>
            <p:spPr>
              <a:xfrm>
                <a:off x="7190623" y="2646226"/>
                <a:ext cx="120800" cy="149672"/>
              </a:xfrm>
              <a:custGeom>
                <a:avLst/>
                <a:gdLst>
                  <a:gd name="connsiteX0" fmla="*/ 120801 w 120800"/>
                  <a:gd name="connsiteY0" fmla="*/ 0 h 149672"/>
                  <a:gd name="connsiteX1" fmla="*/ 0 w 120800"/>
                  <a:gd name="connsiteY1" fmla="*/ 75060 h 149672"/>
                  <a:gd name="connsiteX2" fmla="*/ 0 w 120800"/>
                  <a:gd name="connsiteY2" fmla="*/ 149673 h 149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800" h="149672">
                    <a:moveTo>
                      <a:pt x="120801" y="0"/>
                    </a:moveTo>
                    <a:lnTo>
                      <a:pt x="0" y="75060"/>
                    </a:lnTo>
                    <a:lnTo>
                      <a:pt x="0" y="149673"/>
                    </a:lnTo>
                  </a:path>
                </a:pathLst>
              </a:custGeom>
              <a:noFill/>
              <a:ln w="42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" name="Freeform: Shape 179">
            <a:extLst>
              <a:ext uri="{FF2B5EF4-FFF2-40B4-BE49-F238E27FC236}">
                <a16:creationId xmlns:a16="http://schemas.microsoft.com/office/drawing/2014/main" id="{E84A6276-22AB-7CFC-CE93-350E2A1C957B}"/>
              </a:ext>
            </a:extLst>
          </p:cNvPr>
          <p:cNvSpPr/>
          <p:nvPr/>
        </p:nvSpPr>
        <p:spPr>
          <a:xfrm>
            <a:off x="9041814" y="4147860"/>
            <a:ext cx="376396" cy="952529"/>
          </a:xfrm>
          <a:custGeom>
            <a:avLst/>
            <a:gdLst>
              <a:gd name="connsiteX0" fmla="*/ 0 w 426576"/>
              <a:gd name="connsiteY0" fmla="*/ 1079525 h 1079517"/>
              <a:gd name="connsiteX1" fmla="*/ 426576 w 426576"/>
              <a:gd name="connsiteY1" fmla="*/ 863547 h 1079517"/>
              <a:gd name="connsiteX2" fmla="*/ 426294 w 426576"/>
              <a:gd name="connsiteY2" fmla="*/ 8 h 107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576" h="1079517">
                <a:moveTo>
                  <a:pt x="0" y="1079525"/>
                </a:moveTo>
                <a:lnTo>
                  <a:pt x="426576" y="863547"/>
                </a:lnTo>
                <a:lnTo>
                  <a:pt x="426294" y="8"/>
                </a:lnTo>
              </a:path>
            </a:pathLst>
          </a:custGeom>
          <a:noFill/>
          <a:ln w="38582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80">
            <a:extLst>
              <a:ext uri="{FF2B5EF4-FFF2-40B4-BE49-F238E27FC236}">
                <a16:creationId xmlns:a16="http://schemas.microsoft.com/office/drawing/2014/main" id="{4C434703-D840-F0BB-4CDC-A5C22048DDAE}"/>
              </a:ext>
            </a:extLst>
          </p:cNvPr>
          <p:cNvSpPr/>
          <p:nvPr/>
        </p:nvSpPr>
        <p:spPr>
          <a:xfrm>
            <a:off x="9340871" y="4027833"/>
            <a:ext cx="151230" cy="92982"/>
          </a:xfrm>
          <a:custGeom>
            <a:avLst/>
            <a:gdLst>
              <a:gd name="connsiteX0" fmla="*/ 25015 w 171391"/>
              <a:gd name="connsiteY0" fmla="*/ 15378 h 105378"/>
              <a:gd name="connsiteX1" fmla="*/ 25015 w 171391"/>
              <a:gd name="connsiteY1" fmla="*/ 89990 h 105378"/>
              <a:gd name="connsiteX2" fmla="*/ 146377 w 171391"/>
              <a:gd name="connsiteY2" fmla="*/ 89990 h 105378"/>
              <a:gd name="connsiteX3" fmla="*/ 146377 w 171391"/>
              <a:gd name="connsiteY3" fmla="*/ 15378 h 105378"/>
              <a:gd name="connsiteX4" fmla="*/ 25015 w 171391"/>
              <a:gd name="connsiteY4" fmla="*/ 15378 h 105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391" h="105378">
                <a:moveTo>
                  <a:pt x="25015" y="15378"/>
                </a:moveTo>
                <a:cubicBezTo>
                  <a:pt x="-8338" y="35971"/>
                  <a:pt x="-8338" y="69546"/>
                  <a:pt x="25015" y="89990"/>
                </a:cubicBezTo>
                <a:cubicBezTo>
                  <a:pt x="63175" y="110508"/>
                  <a:pt x="108216" y="110508"/>
                  <a:pt x="146377" y="89990"/>
                </a:cubicBezTo>
                <a:cubicBezTo>
                  <a:pt x="179730" y="69546"/>
                  <a:pt x="179730" y="35971"/>
                  <a:pt x="146377" y="15378"/>
                </a:cubicBezTo>
                <a:cubicBezTo>
                  <a:pt x="108216" y="-5126"/>
                  <a:pt x="63175" y="-5126"/>
                  <a:pt x="25015" y="15378"/>
                </a:cubicBezTo>
                <a:close/>
              </a:path>
            </a:pathLst>
          </a:custGeom>
          <a:noFill/>
          <a:ln w="4202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1">
            <a:extLst>
              <a:ext uri="{FF2B5EF4-FFF2-40B4-BE49-F238E27FC236}">
                <a16:creationId xmlns:a16="http://schemas.microsoft.com/office/drawing/2014/main" id="{5EC5FF38-50D5-B0FD-21BB-B89455C186A0}"/>
              </a:ext>
            </a:extLst>
          </p:cNvPr>
          <p:cNvSpPr/>
          <p:nvPr/>
        </p:nvSpPr>
        <p:spPr>
          <a:xfrm>
            <a:off x="4114408" y="3715872"/>
            <a:ext cx="588350" cy="956984"/>
          </a:xfrm>
          <a:custGeom>
            <a:avLst/>
            <a:gdLst>
              <a:gd name="connsiteX0" fmla="*/ 3644 w 666787"/>
              <a:gd name="connsiteY0" fmla="*/ 0 h 1084566"/>
              <a:gd name="connsiteX1" fmla="*/ 0 w 666787"/>
              <a:gd name="connsiteY1" fmla="*/ 671512 h 1084566"/>
              <a:gd name="connsiteX2" fmla="*/ 666787 w 666787"/>
              <a:gd name="connsiteY2" fmla="*/ 1084566 h 108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87" h="1084566">
                <a:moveTo>
                  <a:pt x="3644" y="0"/>
                </a:moveTo>
                <a:lnTo>
                  <a:pt x="0" y="671512"/>
                </a:lnTo>
                <a:lnTo>
                  <a:pt x="666787" y="1084566"/>
                </a:lnTo>
              </a:path>
            </a:pathLst>
          </a:custGeom>
          <a:noFill/>
          <a:ln w="4202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82">
            <a:extLst>
              <a:ext uri="{FF2B5EF4-FFF2-40B4-BE49-F238E27FC236}">
                <a16:creationId xmlns:a16="http://schemas.microsoft.com/office/drawing/2014/main" id="{6F867FF2-59DE-9EFF-ADF4-41ACC38B93A7}"/>
              </a:ext>
            </a:extLst>
          </p:cNvPr>
          <p:cNvSpPr/>
          <p:nvPr/>
        </p:nvSpPr>
        <p:spPr>
          <a:xfrm>
            <a:off x="4020184" y="2182300"/>
            <a:ext cx="12365" cy="13167"/>
          </a:xfrm>
          <a:custGeom>
            <a:avLst/>
            <a:gdLst/>
            <a:ahLst/>
            <a:cxnLst/>
            <a:rect l="l" t="t" r="r" b="b"/>
            <a:pathLst>
              <a:path w="14014" h="14922"/>
            </a:pathLst>
          </a:custGeom>
          <a:noFill/>
          <a:ln w="4202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183">
            <a:extLst>
              <a:ext uri="{FF2B5EF4-FFF2-40B4-BE49-F238E27FC236}">
                <a16:creationId xmlns:a16="http://schemas.microsoft.com/office/drawing/2014/main" id="{F8851E9F-F962-499C-9CB5-337C144E6331}"/>
              </a:ext>
            </a:extLst>
          </p:cNvPr>
          <p:cNvSpPr/>
          <p:nvPr/>
        </p:nvSpPr>
        <p:spPr>
          <a:xfrm>
            <a:off x="4038746" y="3603944"/>
            <a:ext cx="151232" cy="92972"/>
          </a:xfrm>
          <a:custGeom>
            <a:avLst/>
            <a:gdLst>
              <a:gd name="connsiteX0" fmla="*/ 24508 w 171394"/>
              <a:gd name="connsiteY0" fmla="*/ 15378 h 105367"/>
              <a:gd name="connsiteX1" fmla="*/ 25209 w 171394"/>
              <a:gd name="connsiteY1" fmla="*/ 89990 h 105367"/>
              <a:gd name="connsiteX2" fmla="*/ 146571 w 171394"/>
              <a:gd name="connsiteY2" fmla="*/ 89990 h 105367"/>
              <a:gd name="connsiteX3" fmla="*/ 145870 w 171394"/>
              <a:gd name="connsiteY3" fmla="*/ 15378 h 105367"/>
              <a:gd name="connsiteX4" fmla="*/ 24508 w 171394"/>
              <a:gd name="connsiteY4" fmla="*/ 15378 h 10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394" h="105367">
                <a:moveTo>
                  <a:pt x="24508" y="15378"/>
                </a:moveTo>
                <a:cubicBezTo>
                  <a:pt x="-8425" y="35971"/>
                  <a:pt x="-8144" y="69546"/>
                  <a:pt x="25209" y="89990"/>
                </a:cubicBezTo>
                <a:cubicBezTo>
                  <a:pt x="63370" y="110494"/>
                  <a:pt x="108409" y="110494"/>
                  <a:pt x="146571" y="89990"/>
                </a:cubicBezTo>
                <a:cubicBezTo>
                  <a:pt x="179924" y="69546"/>
                  <a:pt x="179644" y="35971"/>
                  <a:pt x="145870" y="15378"/>
                </a:cubicBezTo>
                <a:cubicBezTo>
                  <a:pt x="107709" y="-5126"/>
                  <a:pt x="62670" y="-5126"/>
                  <a:pt x="24508" y="15378"/>
                </a:cubicBezTo>
                <a:close/>
              </a:path>
            </a:pathLst>
          </a:custGeom>
          <a:noFill/>
          <a:ln w="4202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184">
            <a:extLst>
              <a:ext uri="{FF2B5EF4-FFF2-40B4-BE49-F238E27FC236}">
                <a16:creationId xmlns:a16="http://schemas.microsoft.com/office/drawing/2014/main" id="{564EED21-FB98-423C-F0BA-64310749B0D6}"/>
              </a:ext>
            </a:extLst>
          </p:cNvPr>
          <p:cNvSpPr/>
          <p:nvPr/>
        </p:nvSpPr>
        <p:spPr>
          <a:xfrm>
            <a:off x="6877789" y="3058296"/>
            <a:ext cx="151230" cy="92980"/>
          </a:xfrm>
          <a:custGeom>
            <a:avLst/>
            <a:gdLst>
              <a:gd name="connsiteX0" fmla="*/ 25015 w 171391"/>
              <a:gd name="connsiteY0" fmla="*/ 15382 h 105376"/>
              <a:gd name="connsiteX1" fmla="*/ 25015 w 171391"/>
              <a:gd name="connsiteY1" fmla="*/ 89995 h 105376"/>
              <a:gd name="connsiteX2" fmla="*/ 146376 w 171391"/>
              <a:gd name="connsiteY2" fmla="*/ 89995 h 105376"/>
              <a:gd name="connsiteX3" fmla="*/ 146376 w 171391"/>
              <a:gd name="connsiteY3" fmla="*/ 15382 h 105376"/>
              <a:gd name="connsiteX4" fmla="*/ 25015 w 171391"/>
              <a:gd name="connsiteY4" fmla="*/ 15382 h 10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391" h="105376">
                <a:moveTo>
                  <a:pt x="25015" y="15382"/>
                </a:moveTo>
                <a:cubicBezTo>
                  <a:pt x="-8338" y="35826"/>
                  <a:pt x="-8338" y="69402"/>
                  <a:pt x="25015" y="89995"/>
                </a:cubicBezTo>
                <a:cubicBezTo>
                  <a:pt x="63175" y="110504"/>
                  <a:pt x="108216" y="110504"/>
                  <a:pt x="146376" y="89995"/>
                </a:cubicBezTo>
                <a:cubicBezTo>
                  <a:pt x="179730" y="69551"/>
                  <a:pt x="179730" y="35975"/>
                  <a:pt x="146376" y="15382"/>
                </a:cubicBezTo>
                <a:cubicBezTo>
                  <a:pt x="108216" y="-5127"/>
                  <a:pt x="63175" y="-5127"/>
                  <a:pt x="25015" y="15382"/>
                </a:cubicBezTo>
                <a:close/>
              </a:path>
            </a:pathLst>
          </a:custGeom>
          <a:noFill/>
          <a:ln w="4202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185">
            <a:extLst>
              <a:ext uri="{FF2B5EF4-FFF2-40B4-BE49-F238E27FC236}">
                <a16:creationId xmlns:a16="http://schemas.microsoft.com/office/drawing/2014/main" id="{6B37D978-DCB4-3D50-5DAD-88955F7DD9EC}"/>
              </a:ext>
            </a:extLst>
          </p:cNvPr>
          <p:cNvSpPr/>
          <p:nvPr/>
        </p:nvSpPr>
        <p:spPr>
          <a:xfrm>
            <a:off x="6633384" y="3156533"/>
            <a:ext cx="320142" cy="326807"/>
          </a:xfrm>
          <a:custGeom>
            <a:avLst/>
            <a:gdLst>
              <a:gd name="connsiteX0" fmla="*/ 362823 w 362822"/>
              <a:gd name="connsiteY0" fmla="*/ 0 h 370376"/>
              <a:gd name="connsiteX1" fmla="*/ 362823 w 362822"/>
              <a:gd name="connsiteY1" fmla="*/ 370376 h 370376"/>
              <a:gd name="connsiteX2" fmla="*/ 0 w 362822"/>
              <a:gd name="connsiteY2" fmla="*/ 152508 h 3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22" h="370376">
                <a:moveTo>
                  <a:pt x="362823" y="0"/>
                </a:moveTo>
                <a:lnTo>
                  <a:pt x="362823" y="370376"/>
                </a:lnTo>
                <a:lnTo>
                  <a:pt x="0" y="152508"/>
                </a:lnTo>
              </a:path>
            </a:pathLst>
          </a:custGeom>
          <a:noFill/>
          <a:ln w="42026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84FB78-6843-FCE4-903B-224389E79DF9}"/>
              </a:ext>
            </a:extLst>
          </p:cNvPr>
          <p:cNvGrpSpPr/>
          <p:nvPr/>
        </p:nvGrpSpPr>
        <p:grpSpPr>
          <a:xfrm>
            <a:off x="600895" y="1485012"/>
            <a:ext cx="3137973" cy="4536217"/>
            <a:chOff x="600895" y="1485012"/>
            <a:chExt cx="3137973" cy="4536217"/>
          </a:xfrm>
        </p:grpSpPr>
        <p:sp>
          <p:nvSpPr>
            <p:cNvPr id="9" name="Rounded Rectangle 320">
              <a:extLst>
                <a:ext uri="{FF2B5EF4-FFF2-40B4-BE49-F238E27FC236}">
                  <a16:creationId xmlns:a16="http://schemas.microsoft.com/office/drawing/2014/main" id="{DE3E5488-3A0D-8E7E-0CFF-F25F672898F0}"/>
                </a:ext>
              </a:extLst>
            </p:cNvPr>
            <p:cNvSpPr/>
            <p:nvPr/>
          </p:nvSpPr>
          <p:spPr>
            <a:xfrm>
              <a:off x="600895" y="1881357"/>
              <a:ext cx="3137973" cy="4139872"/>
            </a:xfrm>
            <a:prstGeom prst="roundRect">
              <a:avLst>
                <a:gd name="adj" fmla="val 5742"/>
              </a:avLst>
            </a:prstGeom>
            <a:gradFill>
              <a:gsLst>
                <a:gs pos="0">
                  <a:srgbClr val="512BD4">
                    <a:alpha val="10000"/>
                  </a:srgbClr>
                </a:gs>
                <a:gs pos="100000">
                  <a:schemeClr val="accent3">
                    <a:alpha val="10000"/>
                  </a:schemeClr>
                </a:gs>
              </a:gsLst>
              <a:path path="circle">
                <a:fillToRect r="100000" b="100000"/>
              </a:path>
            </a:gradFill>
            <a:ln w="889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TextBox 556">
              <a:extLst>
                <a:ext uri="{FF2B5EF4-FFF2-40B4-BE49-F238E27FC236}">
                  <a16:creationId xmlns:a16="http://schemas.microsoft.com/office/drawing/2014/main" id="{241AE2E4-2E47-37B3-3EF9-3F88670A0276}"/>
                </a:ext>
              </a:extLst>
            </p:cNvPr>
            <p:cNvSpPr txBox="1"/>
            <p:nvPr/>
          </p:nvSpPr>
          <p:spPr>
            <a:xfrm>
              <a:off x="979051" y="1485012"/>
              <a:ext cx="2375341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</a:rPr>
                <a:t>NEW FEATURES</a:t>
              </a:r>
              <a:endParaRPr lang="en-US" sz="13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  <p:sp>
          <p:nvSpPr>
            <p:cNvPr id="558" name="TextBox 557">
              <a:extLst>
                <a:ext uri="{FF2B5EF4-FFF2-40B4-BE49-F238E27FC236}">
                  <a16:creationId xmlns:a16="http://schemas.microsoft.com/office/drawing/2014/main" id="{934F94C4-3F5F-09A2-EF82-C6452214A18B}"/>
                </a:ext>
              </a:extLst>
            </p:cNvPr>
            <p:cNvSpPr txBox="1"/>
            <p:nvPr/>
          </p:nvSpPr>
          <p:spPr>
            <a:xfrm>
              <a:off x="1068346" y="2158550"/>
              <a:ext cx="219456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Central Package Management</a:t>
              </a: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9" name="TextBox 558">
              <a:extLst>
                <a:ext uri="{FF2B5EF4-FFF2-40B4-BE49-F238E27FC236}">
                  <a16:creationId xmlns:a16="http://schemas.microsoft.com/office/drawing/2014/main" id="{312281BC-E15C-EA32-409D-A601B63A1E02}"/>
                </a:ext>
              </a:extLst>
            </p:cNvPr>
            <p:cNvSpPr txBox="1"/>
            <p:nvPr/>
          </p:nvSpPr>
          <p:spPr>
            <a:xfrm>
              <a:off x="1068346" y="3131423"/>
              <a:ext cx="219456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Transitive Dependencies</a:t>
              </a:r>
            </a:p>
          </p:txBody>
        </p:sp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10ED67DA-2F12-C411-C6F1-F11C643D58DA}"/>
                </a:ext>
              </a:extLst>
            </p:cNvPr>
            <p:cNvSpPr txBox="1"/>
            <p:nvPr/>
          </p:nvSpPr>
          <p:spPr>
            <a:xfrm>
              <a:off x="1068346" y="4104296"/>
              <a:ext cx="219456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Two Factor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Authentication</a:t>
              </a:r>
            </a:p>
          </p:txBody>
        </p: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6EB96D33-1BE2-F0BF-50EB-E64F17307126}"/>
                </a:ext>
              </a:extLst>
            </p:cNvPr>
            <p:cNvSpPr txBox="1"/>
            <p:nvPr/>
          </p:nvSpPr>
          <p:spPr>
            <a:xfrm>
              <a:off x="1068346" y="5077169"/>
              <a:ext cx="219456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Source </a:t>
              </a:r>
              <a:br>
                <a:rPr lang="en-US" b="1" ker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b="1" ker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Mapping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30B376-07DD-E82F-1B0F-6A532F93A7D7}"/>
              </a:ext>
            </a:extLst>
          </p:cNvPr>
          <p:cNvGrpSpPr/>
          <p:nvPr/>
        </p:nvGrpSpPr>
        <p:grpSpPr>
          <a:xfrm>
            <a:off x="7065805" y="1732479"/>
            <a:ext cx="2352405" cy="1237313"/>
            <a:chOff x="7065805" y="1732479"/>
            <a:chExt cx="2352405" cy="1237313"/>
          </a:xfrm>
        </p:grpSpPr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D0BDB0BA-5CE0-7F8C-B5F7-0C265DD5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5805" y="2603710"/>
              <a:ext cx="534437" cy="366082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4" name="Rounded Rectangle 310">
              <a:extLst>
                <a:ext uri="{FF2B5EF4-FFF2-40B4-BE49-F238E27FC236}">
                  <a16:creationId xmlns:a16="http://schemas.microsoft.com/office/drawing/2014/main" id="{56950EDC-A839-A201-A8C9-7B6CAB437D76}"/>
                </a:ext>
              </a:extLst>
            </p:cNvPr>
            <p:cNvSpPr/>
            <p:nvPr/>
          </p:nvSpPr>
          <p:spPr bwMode="auto">
            <a:xfrm>
              <a:off x="7168890" y="1831137"/>
              <a:ext cx="2236955" cy="811847"/>
            </a:xfrm>
            <a:prstGeom prst="roundRect">
              <a:avLst/>
            </a:prstGeom>
            <a:gradFill flip="none" rotWithShape="1">
              <a:gsLst>
                <a:gs pos="0">
                  <a:srgbClr val="512BD4"/>
                </a:gs>
                <a:gs pos="89000">
                  <a:srgbClr val="9780E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  <a:headEnd type="none" w="med" len="med"/>
              <a:tailEnd type="none" w="med" len="med"/>
            </a:ln>
            <a:effectLst>
              <a:reflection blurRad="6350" stA="20000" endPos="20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5" name="Rounded Rectangle 94">
              <a:extLst>
                <a:ext uri="{FF2B5EF4-FFF2-40B4-BE49-F238E27FC236}">
                  <a16:creationId xmlns:a16="http://schemas.microsoft.com/office/drawing/2014/main" id="{69DFD97C-EA49-A3D1-810B-A45150F10FF6}"/>
                </a:ext>
              </a:extLst>
            </p:cNvPr>
            <p:cNvSpPr/>
            <p:nvPr/>
          </p:nvSpPr>
          <p:spPr bwMode="auto">
            <a:xfrm>
              <a:off x="7304670" y="1732479"/>
              <a:ext cx="2113540" cy="1026172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Over 240,000,000</a:t>
              </a:r>
              <a:b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300" b="1" ker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package </a:t>
              </a: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downloads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EA2C8EF-690A-7F96-9458-FD8FC874D389}"/>
              </a:ext>
            </a:extLst>
          </p:cNvPr>
          <p:cNvGrpSpPr/>
          <p:nvPr/>
        </p:nvGrpSpPr>
        <p:grpSpPr>
          <a:xfrm>
            <a:off x="9511821" y="2991531"/>
            <a:ext cx="2060419" cy="1026172"/>
            <a:chOff x="9511821" y="2991531"/>
            <a:chExt cx="2060419" cy="1026172"/>
          </a:xfrm>
        </p:grpSpPr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F0FF60C5-F4F0-434E-B12C-87EF5E4AF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821" y="3584990"/>
              <a:ext cx="533507" cy="380580"/>
            </a:xfrm>
            <a:prstGeom prst="line">
              <a:avLst/>
            </a:prstGeom>
            <a:ln w="28575" cap="rnd">
              <a:solidFill>
                <a:srgbClr val="8B73E2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Rounded Rectangle 312">
              <a:extLst>
                <a:ext uri="{FF2B5EF4-FFF2-40B4-BE49-F238E27FC236}">
                  <a16:creationId xmlns:a16="http://schemas.microsoft.com/office/drawing/2014/main" id="{7DDC02BD-660C-48CE-6223-9724B2F6ABC6}"/>
                </a:ext>
              </a:extLst>
            </p:cNvPr>
            <p:cNvSpPr/>
            <p:nvPr/>
          </p:nvSpPr>
          <p:spPr bwMode="auto">
            <a:xfrm>
              <a:off x="9963834" y="3090189"/>
              <a:ext cx="1608406" cy="811847"/>
            </a:xfrm>
            <a:prstGeom prst="roundRect">
              <a:avLst/>
            </a:prstGeom>
            <a:gradFill flip="none" rotWithShape="1">
              <a:gsLst>
                <a:gs pos="0">
                  <a:srgbClr val="512BD4"/>
                </a:gs>
                <a:gs pos="100000">
                  <a:srgbClr val="9780E5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  <a:headEnd type="none" w="med" len="med"/>
              <a:tailEnd type="none" w="med" len="med"/>
            </a:ln>
            <a:effectLst>
              <a:reflection blurRad="6350" stA="20000" endPos="20000" dir="5400000" sy="-100000" algn="bl" rotWithShape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7" name="Rounded Rectangle 94">
              <a:extLst>
                <a:ext uri="{FF2B5EF4-FFF2-40B4-BE49-F238E27FC236}">
                  <a16:creationId xmlns:a16="http://schemas.microsoft.com/office/drawing/2014/main" id="{BDFD6EEF-5C8D-17A4-0DF0-8C95DE26891C}"/>
                </a:ext>
              </a:extLst>
            </p:cNvPr>
            <p:cNvSpPr/>
            <p:nvPr/>
          </p:nvSpPr>
          <p:spPr bwMode="auto">
            <a:xfrm>
              <a:off x="10099614" y="2991531"/>
              <a:ext cx="1472626" cy="1026172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Over 329,000</a:t>
              </a:r>
              <a:b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300" b="1" ker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packages</a:t>
              </a:r>
              <a:endParaRPr kumimoji="0" lang="en-US" sz="13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243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3624" y="1031800"/>
            <a:ext cx="4652376" cy="649841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Visual Studio 2022 v17.4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8A38C-2ABA-F044-BEC6-EEFBC3975315}"/>
              </a:ext>
            </a:extLst>
          </p:cNvPr>
          <p:cNvSpPr txBox="1"/>
          <p:nvPr/>
        </p:nvSpPr>
        <p:spPr>
          <a:xfrm>
            <a:off x="738493" y="2244507"/>
            <a:ext cx="4352547" cy="9746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367">
              <a:spcAft>
                <a:spcPts val="392"/>
              </a:spcAft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Modern development</a:t>
            </a:r>
            <a: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for </a:t>
            </a:r>
            <a:b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.NET 7 using WSL2</a:t>
            </a:r>
            <a:endParaRPr lang="en-US" sz="20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defTabSz="914367">
              <a:spcAft>
                <a:spcPts val="392"/>
              </a:spcAft>
              <a:defRPr/>
            </a:pPr>
            <a:endParaRPr lang="en-US" sz="2000" b="1">
              <a:solidFill>
                <a:srgbClr val="8B73E2"/>
              </a:solidFill>
              <a:ea typeface="Open Sans"/>
              <a:cs typeface="Open San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747E9F-5F47-2745-9A72-AEFDC0DDBBBE}"/>
              </a:ext>
            </a:extLst>
          </p:cNvPr>
          <p:cNvSpPr txBox="1"/>
          <p:nvPr/>
        </p:nvSpPr>
        <p:spPr>
          <a:xfrm>
            <a:off x="721976" y="3488688"/>
            <a:ext cx="4806225" cy="9746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367">
              <a:spcAft>
                <a:spcPts val="392"/>
              </a:spcAft>
              <a:defRPr/>
            </a:pPr>
            <a: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Code faster than ever before </a:t>
            </a:r>
            <a:b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with Hot Reload</a:t>
            </a:r>
            <a:endParaRPr lang="en-US" sz="20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marR="0" lvl="0" indent="0" algn="l" defTabSz="914367">
              <a:lnSpc>
                <a:spcPct val="100000"/>
              </a:lnSpc>
              <a:spcBef>
                <a:spcPts val="0"/>
              </a:spcBef>
              <a:spcAft>
                <a:spcPts val="392"/>
              </a:spcAft>
              <a:buSzTx/>
              <a:buFontTx/>
              <a:buNone/>
              <a:tabLst/>
              <a:defRPr/>
            </a:pPr>
            <a:endParaRPr lang="en-US" sz="2000" b="1" i="0" u="none" strike="noStrike" kern="1200" cap="none" spc="0" normalizeH="0" baseline="0" noProof="0">
              <a:ln>
                <a:noFill/>
              </a:ln>
              <a:solidFill>
                <a:srgbClr val="8B73E2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D68C1C-1884-124D-AEA1-6731D20AD0C7}"/>
              </a:ext>
            </a:extLst>
          </p:cNvPr>
          <p:cNvSpPr txBox="1"/>
          <p:nvPr/>
        </p:nvSpPr>
        <p:spPr>
          <a:xfrm>
            <a:off x="740576" y="4741516"/>
            <a:ext cx="4562579" cy="9746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367">
              <a:spcAft>
                <a:spcPts val="392"/>
              </a:spcAft>
              <a:defRPr/>
            </a:pPr>
            <a: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64-bit Performance, scale </a:t>
            </a:r>
            <a:b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B73E2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any size</a:t>
            </a:r>
            <a:r>
              <a:rPr lang="en-US" sz="2000" b="1">
                <a:solidFill>
                  <a:srgbClr val="8B73E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project</a:t>
            </a:r>
            <a:endParaRPr lang="en-US" sz="20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marR="0" lvl="0" indent="0" algn="l" defTabSz="914367">
              <a:lnSpc>
                <a:spcPct val="100000"/>
              </a:lnSpc>
              <a:spcBef>
                <a:spcPts val="0"/>
              </a:spcBef>
              <a:spcAft>
                <a:spcPts val="392"/>
              </a:spcAft>
              <a:buSzTx/>
              <a:buFontTx/>
              <a:buNone/>
              <a:tabLst/>
              <a:defRPr/>
            </a:pPr>
            <a:endParaRPr lang="en-US" sz="2000" b="1" i="0" u="none" strike="noStrike" kern="1200" cap="none" spc="0" normalizeH="0" baseline="0" noProof="0">
              <a:ln>
                <a:noFill/>
              </a:ln>
              <a:solidFill>
                <a:srgbClr val="8B73E2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2E083B6-0205-4B31-BDE1-4D05894F982E}"/>
              </a:ext>
            </a:extLst>
          </p:cNvPr>
          <p:cNvSpPr txBox="1">
            <a:spLocks/>
          </p:cNvSpPr>
          <p:nvPr/>
        </p:nvSpPr>
        <p:spPr>
          <a:xfrm>
            <a:off x="656421" y="5950838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v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isualstudio.com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84DEB-3D6B-4193-85A8-A815402C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7281" y="549102"/>
            <a:ext cx="6457342" cy="5799686"/>
          </a:xfrm>
          <a:prstGeom prst="rect">
            <a:avLst/>
          </a:prstGeom>
        </p:spPr>
      </p:pic>
      <p:pic>
        <p:nvPicPr>
          <p:cNvPr id="7" name="Graphic 1">
            <a:extLst>
              <a:ext uri="{FF2B5EF4-FFF2-40B4-BE49-F238E27FC236}">
                <a16:creationId xmlns:a16="http://schemas.microsoft.com/office/drawing/2014/main" id="{A1B13E62-00E3-F22F-C202-322322A5FB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697" y="1028036"/>
            <a:ext cx="601897" cy="6423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E4DE8D-61A3-2BAA-99BF-7047A85AAD17}"/>
              </a:ext>
            </a:extLst>
          </p:cNvPr>
          <p:cNvCxnSpPr>
            <a:cxnSpLocks/>
          </p:cNvCxnSpPr>
          <p:nvPr/>
        </p:nvCxnSpPr>
        <p:spPr>
          <a:xfrm flipV="1">
            <a:off x="726717" y="3169430"/>
            <a:ext cx="4476403" cy="13137"/>
          </a:xfrm>
          <a:prstGeom prst="line">
            <a:avLst/>
          </a:prstGeom>
          <a:ln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106ADA-E6AE-905B-3C0C-705DACCF2156}"/>
              </a:ext>
            </a:extLst>
          </p:cNvPr>
          <p:cNvCxnSpPr>
            <a:cxnSpLocks/>
          </p:cNvCxnSpPr>
          <p:nvPr/>
        </p:nvCxnSpPr>
        <p:spPr>
          <a:xfrm flipV="1">
            <a:off x="733288" y="4417533"/>
            <a:ext cx="4469832" cy="13137"/>
          </a:xfrm>
          <a:prstGeom prst="line">
            <a:avLst/>
          </a:prstGeom>
          <a:ln>
            <a:solidFill>
              <a:srgbClr val="512B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2544CE-50EE-498D-CFA6-13395D195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328" y="736395"/>
            <a:ext cx="7404477" cy="416905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DBB473-8FEF-F333-8682-3A7B26D7885C}"/>
              </a:ext>
            </a:extLst>
          </p:cNvPr>
          <p:cNvSpPr/>
          <p:nvPr/>
        </p:nvSpPr>
        <p:spPr bwMode="auto">
          <a:xfrm>
            <a:off x="739383" y="480754"/>
            <a:ext cx="1834997" cy="384048"/>
          </a:xfrm>
          <a:prstGeom prst="roundRect">
            <a:avLst>
              <a:gd name="adj" fmla="val 9313"/>
            </a:avLst>
          </a:prstGeom>
          <a:solidFill>
            <a:srgbClr val="512B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spc="200"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RELEASED</a:t>
            </a:r>
            <a:endParaRPr kumimoji="0" lang="en-US" sz="1400" b="0" i="0" u="none" strike="noStrike" kern="1200" cap="none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646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2.5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0" grpId="0"/>
      <p:bldP spid="50" grpId="0"/>
      <p:bldP spid="23" grpId="0"/>
      <p:bldP spid="6" grpId="0" animBg="1"/>
      <p:bldP spid="6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502002-1661-E94D-EA46-4DB1C6D46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27" y="1352016"/>
            <a:ext cx="2723795" cy="7952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736A7-7FE4-2441-E18F-5C3E70CEC1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6670" y="3725034"/>
            <a:ext cx="6553934" cy="879472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6350">
                <a:latin typeface="Open Sans SemiBold"/>
                <a:ea typeface="Open Sans SemiBold"/>
                <a:cs typeface="Open Sans SemiBold"/>
              </a:rPr>
              <a:t>Thank You!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39C64D-739A-2478-A40E-B674F6F8CC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670" y="4780270"/>
            <a:ext cx="6473776" cy="73866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>
                <a:latin typeface="Open Sans SemiBold"/>
                <a:ea typeface="Open Sans SemiBold"/>
                <a:cs typeface="Open Sans SemiBold"/>
              </a:rPr>
              <a:t>Let's build amazing apps with .NET 7</a:t>
            </a:r>
            <a:br>
              <a:rPr lang="en-US">
                <a:latin typeface="Open Sans SemiBold"/>
                <a:ea typeface="Open Sans SemiBold"/>
                <a:cs typeface="Open Sans SemiBold"/>
              </a:rPr>
            </a:br>
            <a:r>
              <a:rPr lang="en-US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</a:rPr>
              <a:t>get.dot.net/7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5A7EC1-3398-ADB0-D42D-FFDD05AED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711"/>
          <a:stretch/>
        </p:blipFill>
        <p:spPr>
          <a:xfrm>
            <a:off x="6241727" y="5298210"/>
            <a:ext cx="5950274" cy="828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B45349-E9B0-26B2-47D4-853792629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922" y="2280552"/>
            <a:ext cx="3168083" cy="37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9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AA2593AD-0477-849F-F863-0756C61568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297"/>
            <a:ext cx="12192000" cy="6887935"/>
          </a:xfrm>
          <a:prstGeom prst="rect">
            <a:avLst/>
          </a:prstGeom>
        </p:spPr>
      </p:pic>
      <p:pic>
        <p:nvPicPr>
          <p:cNvPr id="8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74DC4EB-A000-626D-BD28-AA3DADDFA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0904"/>
            <a:ext cx="12187381" cy="68975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0466EB-A7D1-55F4-A3C5-1823E8D6C393}"/>
              </a:ext>
            </a:extLst>
          </p:cNvPr>
          <p:cNvSpPr/>
          <p:nvPr/>
        </p:nvSpPr>
        <p:spPr>
          <a:xfrm>
            <a:off x="229938" y="2935145"/>
            <a:ext cx="11732124" cy="12733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92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9200" b="1" spc="-150">
                <a:solidFill>
                  <a:srgbClr val="8B73E2"/>
                </a:solidFill>
                <a:latin typeface="Open Sans"/>
                <a:ea typeface="Open Sans"/>
                <a:cs typeface="Open Sans"/>
              </a:rPr>
              <a:t>Thank You!</a:t>
            </a:r>
            <a:endParaRPr lang="en-US" sz="9200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89124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0DEEC78-A78C-EE65-98C7-85B8E8E7A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" y="-31317"/>
            <a:ext cx="12187381" cy="6897542"/>
          </a:xfrm>
          <a:prstGeom prst="rect">
            <a:avLst/>
          </a:prstGeom>
        </p:spPr>
      </p:pic>
      <p:pic>
        <p:nvPicPr>
          <p:cNvPr id="3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EC3C5A1A-BD1F-8883-3506-F244581241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2310" y="-31317"/>
            <a:ext cx="12187381" cy="6897542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5618D4D-8099-18B9-2D03-236A6659EAA7}"/>
              </a:ext>
            </a:extLst>
          </p:cNvPr>
          <p:cNvSpPr txBox="1">
            <a:spLocks/>
          </p:cNvSpPr>
          <p:nvPr/>
        </p:nvSpPr>
        <p:spPr>
          <a:xfrm>
            <a:off x="0" y="1637323"/>
            <a:ext cx="12192000" cy="914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797999" fontAlgn="base">
              <a:spcBef>
                <a:spcPct val="0"/>
              </a:spcBef>
              <a:spcAft>
                <a:spcPct val="0"/>
              </a:spcAft>
              <a:tabLst>
                <a:tab pos="920876" algn="l"/>
              </a:tabLst>
              <a:defRPr/>
            </a:pPr>
            <a:r>
              <a:rPr lang="en-US" sz="6350" b="1" spc="-50">
                <a:ln w="3175">
                  <a:noFill/>
                </a:ln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Announcing .NET 7</a:t>
            </a:r>
            <a:endParaRPr lang="en-US" sz="6350" b="1" i="0" u="none" strike="noStrike" kern="1200" cap="none" spc="-50" normalizeH="0" baseline="0" noProof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9E1C9A-809B-7366-0747-8316222ABD81}"/>
              </a:ext>
            </a:extLst>
          </p:cNvPr>
          <p:cNvGrpSpPr/>
          <p:nvPr/>
        </p:nvGrpSpPr>
        <p:grpSpPr>
          <a:xfrm>
            <a:off x="2686125" y="3107103"/>
            <a:ext cx="6819750" cy="1662809"/>
            <a:chOff x="2515067" y="2875438"/>
            <a:chExt cx="6819750" cy="16628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97A68B-CFE4-4459-7B21-C7F3D571F9D8}"/>
                </a:ext>
              </a:extLst>
            </p:cNvPr>
            <p:cNvGrpSpPr/>
            <p:nvPr/>
          </p:nvGrpSpPr>
          <p:grpSpPr>
            <a:xfrm>
              <a:off x="2515067" y="2875438"/>
              <a:ext cx="3032413" cy="1662809"/>
              <a:chOff x="6888171" y="4257978"/>
              <a:chExt cx="3032413" cy="1662809"/>
            </a:xfrm>
          </p:grpSpPr>
          <p:sp>
            <p:nvSpPr>
              <p:cNvPr id="13" name="Rounded Rectangle 21">
                <a:extLst>
                  <a:ext uri="{FF2B5EF4-FFF2-40B4-BE49-F238E27FC236}">
                    <a16:creationId xmlns:a16="http://schemas.microsoft.com/office/drawing/2014/main" id="{32846C11-F8DB-CA47-5998-04C2A8EDC1F1}"/>
                  </a:ext>
                </a:extLst>
              </p:cNvPr>
              <p:cNvSpPr/>
              <p:nvPr/>
            </p:nvSpPr>
            <p:spPr>
              <a:xfrm>
                <a:off x="6888171" y="4257978"/>
                <a:ext cx="3032413" cy="1662809"/>
              </a:xfrm>
              <a:prstGeom prst="roundRect">
                <a:avLst>
                  <a:gd name="adj" fmla="val 5742"/>
                </a:avLst>
              </a:prstGeom>
              <a:gradFill>
                <a:gsLst>
                  <a:gs pos="0">
                    <a:srgbClr val="512BD4">
                      <a:alpha val="10000"/>
                    </a:srgbClr>
                  </a:gs>
                  <a:gs pos="100000">
                    <a:schemeClr val="accent3">
                      <a:alpha val="10000"/>
                    </a:schemeClr>
                  </a:gs>
                </a:gsLst>
                <a:path path="circle">
                  <a:fillToRect r="100000" b="100000"/>
                </a:path>
              </a:gradFill>
              <a:ln w="8890">
                <a:solidFill>
                  <a:srgbClr val="512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BC737BB0-EDE4-890D-7E85-752827462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2813" y="4481868"/>
                <a:ext cx="2200039" cy="99719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800" kern="1200">
                    <a:solidFill>
                      <a:schemeClr val="accent2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7200" b="1" i="0" u="none" strike="noStrike" kern="0" cap="none" spc="-50" normalizeH="0" noProof="0">
                    <a:ln>
                      <a:noFill/>
                    </a:ln>
                    <a:solidFill>
                      <a:srgbClr val="8B73E2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&gt;28k</a:t>
                </a:r>
                <a:endParaRPr kumimoji="0" lang="en-US" sz="4800" b="1" i="0" u="none" strike="noStrike" kern="0" cap="none" spc="-50" normalizeH="0" noProof="0">
                  <a:ln>
                    <a:noFill/>
                  </a:ln>
                  <a:solidFill>
                    <a:srgbClr val="8B73E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8E01E2-0AC5-CA57-059F-495419CE4231}"/>
                  </a:ext>
                </a:extLst>
              </p:cNvPr>
              <p:cNvSpPr txBox="1"/>
              <p:nvPr/>
            </p:nvSpPr>
            <p:spPr>
              <a:xfrm>
                <a:off x="7125855" y="5528423"/>
                <a:ext cx="2557045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3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CONTRIBUTIONS</a:t>
                </a:r>
                <a:endParaRPr kumimoji="0" lang="en-US" sz="13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BE7BC1-677C-05CC-252F-3F4A942C0CB3}"/>
                </a:ext>
              </a:extLst>
            </p:cNvPr>
            <p:cNvGrpSpPr/>
            <p:nvPr/>
          </p:nvGrpSpPr>
          <p:grpSpPr>
            <a:xfrm>
              <a:off x="6302404" y="2875438"/>
              <a:ext cx="3032413" cy="1662809"/>
              <a:chOff x="6888171" y="4257978"/>
              <a:chExt cx="3032413" cy="1662809"/>
            </a:xfrm>
          </p:grpSpPr>
          <p:sp>
            <p:nvSpPr>
              <p:cNvPr id="9" name="Rounded Rectangle 21">
                <a:extLst>
                  <a:ext uri="{FF2B5EF4-FFF2-40B4-BE49-F238E27FC236}">
                    <a16:creationId xmlns:a16="http://schemas.microsoft.com/office/drawing/2014/main" id="{E630C584-9F47-A0A7-04F1-CBD8BAECE617}"/>
                  </a:ext>
                </a:extLst>
              </p:cNvPr>
              <p:cNvSpPr/>
              <p:nvPr/>
            </p:nvSpPr>
            <p:spPr>
              <a:xfrm>
                <a:off x="6888171" y="4257978"/>
                <a:ext cx="3032413" cy="1662809"/>
              </a:xfrm>
              <a:prstGeom prst="roundRect">
                <a:avLst>
                  <a:gd name="adj" fmla="val 5742"/>
                </a:avLst>
              </a:prstGeom>
              <a:gradFill>
                <a:gsLst>
                  <a:gs pos="0">
                    <a:srgbClr val="512BD4">
                      <a:alpha val="10000"/>
                    </a:srgbClr>
                  </a:gs>
                  <a:gs pos="100000">
                    <a:schemeClr val="accent3">
                      <a:alpha val="10000"/>
                    </a:schemeClr>
                  </a:gs>
                </a:gsLst>
                <a:path path="circle">
                  <a:fillToRect r="100000" b="100000"/>
                </a:path>
              </a:gradFill>
              <a:ln w="8890">
                <a:solidFill>
                  <a:srgbClr val="512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B8FF52FC-0920-96B4-B061-D20700C309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9722" y="4481868"/>
                <a:ext cx="2200039" cy="99719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800" kern="1200">
                    <a:solidFill>
                      <a:schemeClr val="accent2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7200" b="1" i="0" u="none" strike="noStrike" kern="0" cap="none" spc="-500" normalizeH="0" noProof="0">
                    <a:ln>
                      <a:noFill/>
                    </a:ln>
                    <a:solidFill>
                      <a:srgbClr val="8B73E2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&gt;10K</a:t>
                </a:r>
                <a:endParaRPr kumimoji="0" lang="en-US" sz="4800" b="1" i="0" u="none" strike="noStrike" kern="0" cap="none" spc="-500" normalizeH="0" noProof="0">
                  <a:ln>
                    <a:noFill/>
                  </a:ln>
                  <a:solidFill>
                    <a:srgbClr val="8B73E2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2A073D-367C-2179-4D8C-8268CBC29277}"/>
                  </a:ext>
                </a:extLst>
              </p:cNvPr>
              <p:cNvSpPr txBox="1"/>
              <p:nvPr/>
            </p:nvSpPr>
            <p:spPr>
              <a:xfrm>
                <a:off x="7148946" y="5528423"/>
                <a:ext cx="2557045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COMMUNITY MEMBERS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4060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5">
            <a:extLst>
              <a:ext uri="{FF2B5EF4-FFF2-40B4-BE49-F238E27FC236}">
                <a16:creationId xmlns:a16="http://schemas.microsoft.com/office/drawing/2014/main" id="{F3A85584-E548-D583-E314-DE83418B2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00" y="1244600"/>
            <a:ext cx="1416050" cy="1409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124D36-7D33-468C-7F40-9F5D12C48FD6}"/>
              </a:ext>
            </a:extLst>
          </p:cNvPr>
          <p:cNvGrpSpPr/>
          <p:nvPr/>
        </p:nvGrpSpPr>
        <p:grpSpPr>
          <a:xfrm>
            <a:off x="1001752" y="3067789"/>
            <a:ext cx="10036097" cy="2143899"/>
            <a:chOff x="1001752" y="3067789"/>
            <a:chExt cx="10036097" cy="2143899"/>
          </a:xfrm>
        </p:grpSpPr>
        <p:sp>
          <p:nvSpPr>
            <p:cNvPr id="2" name="Text Placeholder 3">
              <a:extLst>
                <a:ext uri="{FF2B5EF4-FFF2-40B4-BE49-F238E27FC236}">
                  <a16:creationId xmlns:a16="http://schemas.microsoft.com/office/drawing/2014/main" id="{C873ECE8-7D38-9BE0-D4C1-6F9896BA36B7}"/>
                </a:ext>
              </a:extLst>
            </p:cNvPr>
            <p:cNvSpPr txBox="1">
              <a:spLocks/>
            </p:cNvSpPr>
            <p:nvPr/>
          </p:nvSpPr>
          <p:spPr>
            <a:xfrm>
              <a:off x="1154152" y="3067789"/>
              <a:ext cx="9883697" cy="18669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 marL="228554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2pPr>
              <a:lvl3pPr marL="457109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3pPr>
              <a:lvl4pPr marL="661856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4pPr>
              <a:lvl5pPr marL="855492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5pPr>
              <a:lvl6pPr marL="2564527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06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083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62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+mn-lt"/>
                  <a:cs typeface="Segoe UI" panose="020B0502040204020203" pitchFamily="34" charset="0"/>
                </a:rPr>
                <a:t>“Organizations in every industry are turning to developers to help them </a:t>
              </a:r>
              <a:r>
                <a:rPr lang="en-US" sz="2800" b="1">
                  <a:solidFill>
                    <a:srgbClr val="8B73E2"/>
                  </a:solidFill>
                  <a:latin typeface="+mn-lt"/>
                  <a:cs typeface="Segoe UI" panose="020B0502040204020203" pitchFamily="34" charset="0"/>
                </a:rPr>
                <a:t>do more with less</a:t>
              </a:r>
              <a:r>
                <a:rPr lang="en-US" sz="2800">
                  <a:latin typeface="+mn-lt"/>
                  <a:cs typeface="Segoe UI" panose="020B0502040204020203" pitchFamily="34" charset="0"/>
                </a:rPr>
                <a:t>. Less time, less cost, less complexity, more innovation, more agility, more resilience.”</a:t>
              </a:r>
            </a:p>
          </p:txBody>
        </p:sp>
        <p:sp>
          <p:nvSpPr>
            <p:cNvPr id="3" name="Text Placeholder 3">
              <a:extLst>
                <a:ext uri="{FF2B5EF4-FFF2-40B4-BE49-F238E27FC236}">
                  <a16:creationId xmlns:a16="http://schemas.microsoft.com/office/drawing/2014/main" id="{90692CE4-5631-12C9-1A96-53B2A635FFFC}"/>
                </a:ext>
              </a:extLst>
            </p:cNvPr>
            <p:cNvSpPr txBox="1">
              <a:spLocks/>
            </p:cNvSpPr>
            <p:nvPr/>
          </p:nvSpPr>
          <p:spPr>
            <a:xfrm>
              <a:off x="1001752" y="4934689"/>
              <a:ext cx="9883697" cy="2769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 marL="228554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2pPr>
              <a:lvl3pPr marL="457109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3pPr>
              <a:lvl4pPr marL="661856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2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4pPr>
              <a:lvl5pPr marL="855492" marR="0" indent="0" algn="l" defTabSz="932555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000" kern="1200" spc="0" baseline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5pPr>
              <a:lvl6pPr marL="2564527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0806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083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3362" indent="-233139" algn="l" defTabSz="93255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>
                  <a:solidFill>
                    <a:srgbClr val="8B73E2"/>
                  </a:solidFill>
                  <a:latin typeface="+mn-lt"/>
                  <a:ea typeface="Open Sans SemiBold"/>
                  <a:cs typeface="Segoe UI"/>
                </a:rPr>
                <a:t>Satya Nadella, Ignite 2022</a:t>
              </a:r>
              <a:endParaRPr lang="en-US" sz="1800">
                <a:solidFill>
                  <a:srgbClr val="8B73E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117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5CE973-927A-A94A-1793-7F177A64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Performance Improvements in every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8525AB-ED1B-9840-7177-58C0B45029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Learn more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768B94-49DA-4A61-3BED-DAA8493675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6892" y="6038714"/>
            <a:ext cx="8976044" cy="246221"/>
          </a:xfrm>
        </p:spPr>
        <p:txBody>
          <a:bodyPr/>
          <a:lstStyle/>
          <a:p>
            <a:r>
              <a:rPr lang="en-US"/>
              <a:t>Session 08:30am PT tomorrow by Stephen Toub 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16A043A-090B-BD39-3026-A0797C4390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7182" y="6038714"/>
            <a:ext cx="131960" cy="246221"/>
          </a:xfrm>
        </p:spPr>
        <p:txBody>
          <a:bodyPr/>
          <a:lstStyle/>
          <a:p>
            <a:r>
              <a:rPr lang="en-US"/>
              <a:t>|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76EE42-C9AD-5D5E-33BB-617111418486}"/>
              </a:ext>
            </a:extLst>
          </p:cNvPr>
          <p:cNvGrpSpPr/>
          <p:nvPr/>
        </p:nvGrpSpPr>
        <p:grpSpPr>
          <a:xfrm>
            <a:off x="572183" y="2543942"/>
            <a:ext cx="2860792" cy="457200"/>
            <a:chOff x="572183" y="2543942"/>
            <a:chExt cx="2860792" cy="4572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BD1276-B2C0-54A2-3186-8F528A11E412}"/>
                </a:ext>
              </a:extLst>
            </p:cNvPr>
            <p:cNvSpPr txBox="1"/>
            <p:nvPr/>
          </p:nvSpPr>
          <p:spPr>
            <a:xfrm>
              <a:off x="572183" y="2634043"/>
              <a:ext cx="14386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.NET 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78C82A-2139-8592-C252-CF3B09295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518" y="2543942"/>
              <a:ext cx="1047940" cy="457200"/>
            </a:xfrm>
            <a:prstGeom prst="rect">
              <a:avLst/>
            </a:prstGeom>
            <a:gradFill>
              <a:gsLst>
                <a:gs pos="0">
                  <a:srgbClr val="5733D6"/>
                </a:gs>
                <a:gs pos="100000">
                  <a:srgbClr val="9780E5"/>
                </a:gs>
              </a:gsLst>
              <a:lin ang="108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25C3E7-2F8F-6885-01CC-A5030EF66AB0}"/>
                </a:ext>
              </a:extLst>
            </p:cNvPr>
            <p:cNvSpPr txBox="1"/>
            <p:nvPr/>
          </p:nvSpPr>
          <p:spPr>
            <a:xfrm>
              <a:off x="2690542" y="2634043"/>
              <a:ext cx="74243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250+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1C0911-FD39-4F14-2E16-44F69DB73FD9}"/>
              </a:ext>
            </a:extLst>
          </p:cNvPr>
          <p:cNvGrpSpPr/>
          <p:nvPr/>
        </p:nvGrpSpPr>
        <p:grpSpPr>
          <a:xfrm>
            <a:off x="572183" y="3297488"/>
            <a:ext cx="3848275" cy="457200"/>
            <a:chOff x="572183" y="3297488"/>
            <a:chExt cx="3848275" cy="4572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D72021-40CD-ADFF-E594-74D3E7F7A617}"/>
                </a:ext>
              </a:extLst>
            </p:cNvPr>
            <p:cNvSpPr txBox="1"/>
            <p:nvPr/>
          </p:nvSpPr>
          <p:spPr>
            <a:xfrm>
              <a:off x="572183" y="3387589"/>
              <a:ext cx="14386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.NET 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CE0858-E9D2-01A6-401C-BA0F072EC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518" y="3297488"/>
              <a:ext cx="2095880" cy="457200"/>
            </a:xfrm>
            <a:prstGeom prst="rect">
              <a:avLst/>
            </a:prstGeom>
            <a:gradFill>
              <a:gsLst>
                <a:gs pos="0">
                  <a:srgbClr val="5733D6"/>
                </a:gs>
                <a:gs pos="100000">
                  <a:srgbClr val="9780E5"/>
                </a:gs>
              </a:gsLst>
              <a:lin ang="108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C29AD3-B54C-2C5F-4BE5-4203CB56E4B4}"/>
                </a:ext>
              </a:extLst>
            </p:cNvPr>
            <p:cNvSpPr txBox="1"/>
            <p:nvPr/>
          </p:nvSpPr>
          <p:spPr>
            <a:xfrm>
              <a:off x="3743507" y="3387589"/>
              <a:ext cx="6769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550+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925E67-C626-DC54-3C71-A021DF613CF8}"/>
              </a:ext>
            </a:extLst>
          </p:cNvPr>
          <p:cNvCxnSpPr>
            <a:cxnSpLocks/>
          </p:cNvCxnSpPr>
          <p:nvPr/>
        </p:nvCxnSpPr>
        <p:spPr>
          <a:xfrm>
            <a:off x="1532518" y="2304041"/>
            <a:ext cx="6611" cy="2450205"/>
          </a:xfrm>
          <a:prstGeom prst="line">
            <a:avLst/>
          </a:prstGeom>
          <a:ln w="952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83AAC6-DB9D-1F8A-85DA-C4F5EB05BCF3}"/>
              </a:ext>
            </a:extLst>
          </p:cNvPr>
          <p:cNvGrpSpPr/>
          <p:nvPr/>
        </p:nvGrpSpPr>
        <p:grpSpPr>
          <a:xfrm>
            <a:off x="573710" y="4051034"/>
            <a:ext cx="5940790" cy="457200"/>
            <a:chOff x="573710" y="4051034"/>
            <a:chExt cx="5940790" cy="457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224AF3-6744-6F6E-1294-847D560E9E31}"/>
                </a:ext>
              </a:extLst>
            </p:cNvPr>
            <p:cNvSpPr txBox="1"/>
            <p:nvPr/>
          </p:nvSpPr>
          <p:spPr>
            <a:xfrm>
              <a:off x="573710" y="4141135"/>
              <a:ext cx="14386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.NET 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1DAB6F-6C3B-E90A-30F0-0A117AA3A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2518" y="4051034"/>
              <a:ext cx="4191759" cy="457200"/>
            </a:xfrm>
            <a:prstGeom prst="rect">
              <a:avLst/>
            </a:prstGeom>
            <a:gradFill>
              <a:gsLst>
                <a:gs pos="0">
                  <a:srgbClr val="5733D6"/>
                </a:gs>
                <a:gs pos="100000">
                  <a:srgbClr val="9780E5"/>
                </a:gs>
              </a:gsLst>
              <a:lin ang="108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Open Sans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5F70AE-C946-FE6E-4199-C3C81A94AC24}"/>
                </a:ext>
              </a:extLst>
            </p:cNvPr>
            <p:cNvSpPr txBox="1"/>
            <p:nvPr/>
          </p:nvSpPr>
          <p:spPr>
            <a:xfrm>
              <a:off x="5837549" y="4130539"/>
              <a:ext cx="6769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1000+</a:t>
              </a:r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9703E-F130-D088-6EC8-CC2A69520BBE}"/>
              </a:ext>
            </a:extLst>
          </p:cNvPr>
          <p:cNvSpPr txBox="1">
            <a:spLocks/>
          </p:cNvSpPr>
          <p:nvPr/>
        </p:nvSpPr>
        <p:spPr>
          <a:xfrm>
            <a:off x="947157" y="1885526"/>
            <a:ext cx="546842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bg1"/>
                </a:solidFill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rPr>
              <a:t>Performance-related improvements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CD42FD8-F785-1D38-DD62-C23ACB68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455" y="3728955"/>
            <a:ext cx="4638230" cy="15286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CE1C4A-F4A4-36A4-0F91-FD82D56F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079" y="1884037"/>
            <a:ext cx="4636606" cy="17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75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</p:bldLst>
  </p:timing>
</p:sld>
</file>

<file path=ppt/theme/theme1.xml><?xml version="1.0" encoding="utf-8"?>
<a:theme xmlns:a="http://schemas.openxmlformats.org/drawingml/2006/main" name="2_Yellow theme">
  <a:themeElements>
    <a:clrScheme name="DotNet">
      <a:dk1>
        <a:srgbClr val="1F1F1F"/>
      </a:dk1>
      <a:lt1>
        <a:srgbClr val="FFFFFF"/>
      </a:lt1>
      <a:dk2>
        <a:srgbClr val="373545"/>
      </a:dk2>
      <a:lt2>
        <a:srgbClr val="E8E8E8"/>
      </a:lt2>
      <a:accent1>
        <a:srgbClr val="512BD4"/>
      </a:accent1>
      <a:accent2>
        <a:srgbClr val="D600AA"/>
      </a:accent2>
      <a:accent3>
        <a:srgbClr val="F65163"/>
      </a:accent3>
      <a:accent4>
        <a:srgbClr val="D8D8D8"/>
      </a:accent4>
      <a:accent5>
        <a:srgbClr val="FFC3F2"/>
      </a:accent5>
      <a:accent6>
        <a:srgbClr val="B9AAED"/>
      </a:accent6>
      <a:hlink>
        <a:srgbClr val="3C209F"/>
      </a:hlink>
      <a:folHlink>
        <a:srgbClr val="967FE5"/>
      </a:folHlink>
    </a:clrScheme>
    <a:fontScheme name="DotNet typefaces">
      <a:majorFont>
        <a:latin typeface="Space Grotesk Medium"/>
        <a:ea typeface=""/>
        <a:cs typeface=""/>
      </a:majorFont>
      <a:minorFont>
        <a:latin typeface="Open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112388A-48CC-4140-B57B-BEC068B476F5}" vid="{A96782EF-40EC-5E4E-8493-30D4DC9DAC07}"/>
    </a:ext>
  </a:extLst>
</a:theme>
</file>

<file path=ppt/theme/theme2.xml><?xml version="1.0" encoding="utf-8"?>
<a:theme xmlns:a="http://schemas.openxmlformats.org/drawingml/2006/main" name="Yellow theme">
  <a:themeElements>
    <a:clrScheme name="Violet">
      <a:dk1>
        <a:srgbClr val="000000"/>
      </a:dk1>
      <a:lt1>
        <a:srgbClr val="FFFFFF"/>
      </a:lt1>
      <a:dk2>
        <a:srgbClr val="373545"/>
      </a:dk2>
      <a:lt2>
        <a:srgbClr val="F4EAE0"/>
      </a:lt2>
      <a:accent1>
        <a:srgbClr val="0078D4"/>
      </a:accent1>
      <a:accent2>
        <a:srgbClr val="8661C5"/>
      </a:accent2>
      <a:accent3>
        <a:srgbClr val="F7B8E9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112388A-48CC-4140-B57B-BEC068B476F5}" vid="{A96782EF-40EC-5E4E-8493-30D4DC9DAC07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3A20A0"/>
    </a:dk1>
    <a:lt1>
      <a:srgbClr val="FFFFFF"/>
    </a:lt1>
    <a:dk2>
      <a:srgbClr val="333333"/>
    </a:dk2>
    <a:lt2>
      <a:srgbClr val="FFFFFF"/>
    </a:lt2>
    <a:accent1>
      <a:srgbClr val="4424B5"/>
    </a:accent1>
    <a:accent2>
      <a:srgbClr val="DED7F7"/>
    </a:accent2>
    <a:accent3>
      <a:srgbClr val="2B0A98"/>
    </a:accent3>
    <a:accent4>
      <a:srgbClr val="F7B548"/>
    </a:accent4>
    <a:accent5>
      <a:srgbClr val="28C2D1"/>
    </a:accent5>
    <a:accent6>
      <a:srgbClr val="3E8EED"/>
    </a:accent6>
    <a:hlink>
      <a:srgbClr val="502BD3"/>
    </a:hlink>
    <a:folHlink>
      <a:srgbClr val="5F2184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1781</Words>
  <Application>Microsoft Office PowerPoint</Application>
  <PresentationFormat>Widescreen</PresentationFormat>
  <Paragraphs>479</Paragraphs>
  <Slides>51</Slides>
  <Notes>51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Arial</vt:lpstr>
      <vt:lpstr>Calibri</vt:lpstr>
      <vt:lpstr>Consolas</vt:lpstr>
      <vt:lpstr>Open Sans</vt:lpstr>
      <vt:lpstr>Open Sans </vt:lpstr>
      <vt:lpstr>Open Sans (body)</vt:lpstr>
      <vt:lpstr>Open Sans Light</vt:lpstr>
      <vt:lpstr>Open Sans SemiBold</vt:lpstr>
      <vt:lpstr>Segoe UI</vt:lpstr>
      <vt:lpstr>Segoe UI Semibold</vt:lpstr>
      <vt:lpstr>Space Grotesk Medium</vt:lpstr>
      <vt:lpstr>Wingdings</vt:lpstr>
      <vt:lpstr>2_Yellow theme</vt:lpstr>
      <vt:lpstr>Yellow theme</vt:lpstr>
      <vt:lpstr>2_Office Theme</vt:lpstr>
      <vt:lpstr>PowerPoint Presentation</vt:lpstr>
      <vt:lpstr>Build anything with a unified platform</vt:lpstr>
      <vt:lpstr>PowerPoint Presentation</vt:lpstr>
      <vt:lpstr>PowerPoint Presentation</vt:lpstr>
      <vt:lpstr>NuGet</vt:lpstr>
      <vt:lpstr>PowerPoint Presentation</vt:lpstr>
      <vt:lpstr>PowerPoint Presentation</vt:lpstr>
      <vt:lpstr>PowerPoint Presentation</vt:lpstr>
      <vt:lpstr>Performance Improvements in every release</vt:lpstr>
      <vt:lpstr>.NET 7 Highlights</vt:lpstr>
      <vt:lpstr>Simplify your code with C# 11</vt:lpstr>
      <vt:lpstr>.NET 7 is the best for modern apps</vt:lpstr>
      <vt:lpstr>Modern web with .NET</vt:lpstr>
      <vt:lpstr>PowerPoint Presentation</vt:lpstr>
      <vt:lpstr>.NET 7 Performance – APIs</vt:lpstr>
      <vt:lpstr>.NET 7 Performance - API</vt:lpstr>
      <vt:lpstr>.NET Data and Entity Framework Core New Features in .NET 7</vt:lpstr>
      <vt:lpstr>gRPC</vt:lpstr>
      <vt:lpstr>.NET REST APIs – Minimal</vt:lpstr>
      <vt:lpstr>.NET REST APIs – Powerful</vt:lpstr>
      <vt:lpstr>.NET REST APIs – Secure</vt:lpstr>
      <vt:lpstr>PowerPoint Presentation</vt:lpstr>
      <vt:lpstr>PowerPoint Presentation</vt:lpstr>
      <vt:lpstr>PowerPoint Presentation</vt:lpstr>
      <vt:lpstr>Dev Tunnels in Visual Studio</vt:lpstr>
      <vt:lpstr>PowerPoint Presentation</vt:lpstr>
      <vt:lpstr>Incremental ASP.NET Upgrades</vt:lpstr>
      <vt:lpstr>.NET Upgrade Assistant</vt:lpstr>
      <vt:lpstr>.NET APIs power Microsoft at scale</vt:lpstr>
      <vt:lpstr>Microsoft Graph</vt:lpstr>
      <vt:lpstr>Geocaching HQ</vt:lpstr>
      <vt:lpstr>PowerPoint Presentation</vt:lpstr>
      <vt:lpstr>The app of the future is Cloud Native </vt:lpstr>
      <vt:lpstr>Cloud Native Developers</vt:lpstr>
      <vt:lpstr>PowerPoint Presentation</vt:lpstr>
      <vt:lpstr>.NET in Ubuntu </vt:lpstr>
      <vt:lpstr>.NET in Ubuntu </vt:lpstr>
      <vt:lpstr>.NET apps on ARM64</vt:lpstr>
      <vt:lpstr>PowerPoint Presentation</vt:lpstr>
      <vt:lpstr>.NET SDK       Containers</vt:lpstr>
      <vt:lpstr>PowerPoint Presentation</vt:lpstr>
      <vt:lpstr>PowerPoint Presentation</vt:lpstr>
      <vt:lpstr>PowerPoint Presentation</vt:lpstr>
      <vt:lpstr>PowerPoint Presentation</vt:lpstr>
      <vt:lpstr>.NET Multi-platform App UI (MAUI)</vt:lpstr>
      <vt:lpstr>PowerPoint Presentation</vt:lpstr>
      <vt:lpstr>Ecosystem</vt:lpstr>
      <vt:lpstr>.NET offers choice for developers</vt:lpstr>
      <vt:lpstr>Tune in to State of the Platforms:</vt:lpstr>
      <vt:lpstr>Visual Studio 2022 v17.4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2023-11-21T01:17:00Z</dcterms:created>
  <dcterms:modified xsi:type="dcterms:W3CDTF">2023-11-21T01:20:50Z</dcterms:modified>
</cp:coreProperties>
</file>